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96"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97"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01" d="100"/>
          <a:sy n="101" d="100"/>
        </p:scale>
        <p:origin x="138" y="3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0DE8C3A-EB50-49AD-BFCA-FAAD02B42582}" type="datetimeFigureOut">
              <a:rPr lang="en-GB" smtClean="0"/>
              <a:t>16/02/2016 Tuesday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FA75B5-75A3-4E49-8B9D-33D59AC2019B}" type="slidenum">
              <a:rPr lang="en-GB" smtClean="0"/>
              <a:t>‹#›</a:t>
            </a:fld>
            <a:endParaRPr lang="en-GB"/>
          </a:p>
        </p:txBody>
      </p:sp>
    </p:spTree>
    <p:extLst>
      <p:ext uri="{BB962C8B-B14F-4D97-AF65-F5344CB8AC3E}">
        <p14:creationId xmlns:p14="http://schemas.microsoft.com/office/powerpoint/2010/main" val="76557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DE8C3A-EB50-49AD-BFCA-FAAD02B42582}" type="datetimeFigureOut">
              <a:rPr lang="en-GB" smtClean="0"/>
              <a:t>16/02/2016 Tuesday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FA75B5-75A3-4E49-8B9D-33D59AC2019B}" type="slidenum">
              <a:rPr lang="en-GB" smtClean="0"/>
              <a:t>‹#›</a:t>
            </a:fld>
            <a:endParaRPr lang="en-GB"/>
          </a:p>
        </p:txBody>
      </p:sp>
    </p:spTree>
    <p:extLst>
      <p:ext uri="{BB962C8B-B14F-4D97-AF65-F5344CB8AC3E}">
        <p14:creationId xmlns:p14="http://schemas.microsoft.com/office/powerpoint/2010/main" val="1034780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DE8C3A-EB50-49AD-BFCA-FAAD02B42582}" type="datetimeFigureOut">
              <a:rPr lang="en-GB" smtClean="0"/>
              <a:t>16/02/2016 Tuesday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FA75B5-75A3-4E49-8B9D-33D59AC2019B}" type="slidenum">
              <a:rPr lang="en-GB" smtClean="0"/>
              <a:t>‹#›</a:t>
            </a:fld>
            <a:endParaRPr lang="en-GB"/>
          </a:p>
        </p:txBody>
      </p:sp>
    </p:spTree>
    <p:extLst>
      <p:ext uri="{BB962C8B-B14F-4D97-AF65-F5344CB8AC3E}">
        <p14:creationId xmlns:p14="http://schemas.microsoft.com/office/powerpoint/2010/main" val="384731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DE8C3A-EB50-49AD-BFCA-FAAD02B42582}" type="datetimeFigureOut">
              <a:rPr lang="en-GB" smtClean="0"/>
              <a:t>16/02/2016 Tuesday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FA75B5-75A3-4E49-8B9D-33D59AC2019B}" type="slidenum">
              <a:rPr lang="en-GB" smtClean="0"/>
              <a:t>‹#›</a:t>
            </a:fld>
            <a:endParaRPr lang="en-GB"/>
          </a:p>
        </p:txBody>
      </p:sp>
    </p:spTree>
    <p:extLst>
      <p:ext uri="{BB962C8B-B14F-4D97-AF65-F5344CB8AC3E}">
        <p14:creationId xmlns:p14="http://schemas.microsoft.com/office/powerpoint/2010/main" val="1727448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DE8C3A-EB50-49AD-BFCA-FAAD02B42582}" type="datetimeFigureOut">
              <a:rPr lang="en-GB" smtClean="0"/>
              <a:t>16/02/2016 Tuesday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FA75B5-75A3-4E49-8B9D-33D59AC2019B}" type="slidenum">
              <a:rPr lang="en-GB" smtClean="0"/>
              <a:t>‹#›</a:t>
            </a:fld>
            <a:endParaRPr lang="en-GB"/>
          </a:p>
        </p:txBody>
      </p:sp>
    </p:spTree>
    <p:extLst>
      <p:ext uri="{BB962C8B-B14F-4D97-AF65-F5344CB8AC3E}">
        <p14:creationId xmlns:p14="http://schemas.microsoft.com/office/powerpoint/2010/main" val="4213292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0DE8C3A-EB50-49AD-BFCA-FAAD02B42582}" type="datetimeFigureOut">
              <a:rPr lang="en-GB" smtClean="0"/>
              <a:t>16/02/2016 Tuesday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FA75B5-75A3-4E49-8B9D-33D59AC2019B}" type="slidenum">
              <a:rPr lang="en-GB" smtClean="0"/>
              <a:t>‹#›</a:t>
            </a:fld>
            <a:endParaRPr lang="en-GB"/>
          </a:p>
        </p:txBody>
      </p:sp>
    </p:spTree>
    <p:extLst>
      <p:ext uri="{BB962C8B-B14F-4D97-AF65-F5344CB8AC3E}">
        <p14:creationId xmlns:p14="http://schemas.microsoft.com/office/powerpoint/2010/main" val="16415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0DE8C3A-EB50-49AD-BFCA-FAAD02B42582}" type="datetimeFigureOut">
              <a:rPr lang="en-GB" smtClean="0"/>
              <a:t>16/02/2016 Tuesday</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FA75B5-75A3-4E49-8B9D-33D59AC2019B}" type="slidenum">
              <a:rPr lang="en-GB" smtClean="0"/>
              <a:t>‹#›</a:t>
            </a:fld>
            <a:endParaRPr lang="en-GB"/>
          </a:p>
        </p:txBody>
      </p:sp>
    </p:spTree>
    <p:extLst>
      <p:ext uri="{BB962C8B-B14F-4D97-AF65-F5344CB8AC3E}">
        <p14:creationId xmlns:p14="http://schemas.microsoft.com/office/powerpoint/2010/main" val="171725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0DE8C3A-EB50-49AD-BFCA-FAAD02B42582}" type="datetimeFigureOut">
              <a:rPr lang="en-GB" smtClean="0"/>
              <a:t>16/02/2016 Tuesday</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FA75B5-75A3-4E49-8B9D-33D59AC2019B}" type="slidenum">
              <a:rPr lang="en-GB" smtClean="0"/>
              <a:t>‹#›</a:t>
            </a:fld>
            <a:endParaRPr lang="en-GB"/>
          </a:p>
        </p:txBody>
      </p:sp>
    </p:spTree>
    <p:extLst>
      <p:ext uri="{BB962C8B-B14F-4D97-AF65-F5344CB8AC3E}">
        <p14:creationId xmlns:p14="http://schemas.microsoft.com/office/powerpoint/2010/main" val="188719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E8C3A-EB50-49AD-BFCA-FAAD02B42582}" type="datetimeFigureOut">
              <a:rPr lang="en-GB" smtClean="0"/>
              <a:t>16/02/2016 Tuesday</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FA75B5-75A3-4E49-8B9D-33D59AC2019B}" type="slidenum">
              <a:rPr lang="en-GB" smtClean="0"/>
              <a:t>‹#›</a:t>
            </a:fld>
            <a:endParaRPr lang="en-GB"/>
          </a:p>
        </p:txBody>
      </p:sp>
    </p:spTree>
    <p:extLst>
      <p:ext uri="{BB962C8B-B14F-4D97-AF65-F5344CB8AC3E}">
        <p14:creationId xmlns:p14="http://schemas.microsoft.com/office/powerpoint/2010/main" val="32878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DE8C3A-EB50-49AD-BFCA-FAAD02B42582}" type="datetimeFigureOut">
              <a:rPr lang="en-GB" smtClean="0"/>
              <a:t>16/02/2016 Tuesday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FA75B5-75A3-4E49-8B9D-33D59AC2019B}" type="slidenum">
              <a:rPr lang="en-GB" smtClean="0"/>
              <a:t>‹#›</a:t>
            </a:fld>
            <a:endParaRPr lang="en-GB"/>
          </a:p>
        </p:txBody>
      </p:sp>
    </p:spTree>
    <p:extLst>
      <p:ext uri="{BB962C8B-B14F-4D97-AF65-F5344CB8AC3E}">
        <p14:creationId xmlns:p14="http://schemas.microsoft.com/office/powerpoint/2010/main" val="154768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DE8C3A-EB50-49AD-BFCA-FAAD02B42582}" type="datetimeFigureOut">
              <a:rPr lang="en-GB" smtClean="0"/>
              <a:t>16/02/2016 Tuesday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FA75B5-75A3-4E49-8B9D-33D59AC2019B}" type="slidenum">
              <a:rPr lang="en-GB" smtClean="0"/>
              <a:t>‹#›</a:t>
            </a:fld>
            <a:endParaRPr lang="en-GB"/>
          </a:p>
        </p:txBody>
      </p:sp>
    </p:spTree>
    <p:extLst>
      <p:ext uri="{BB962C8B-B14F-4D97-AF65-F5344CB8AC3E}">
        <p14:creationId xmlns:p14="http://schemas.microsoft.com/office/powerpoint/2010/main" val="171029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E8C3A-EB50-49AD-BFCA-FAAD02B42582}" type="datetimeFigureOut">
              <a:rPr lang="en-GB" smtClean="0"/>
              <a:t>16/02/2016 Tuesday</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A75B5-75A3-4E49-8B9D-33D59AC2019B}" type="slidenum">
              <a:rPr lang="en-GB" smtClean="0"/>
              <a:t>‹#›</a:t>
            </a:fld>
            <a:endParaRPr lang="en-GB"/>
          </a:p>
        </p:txBody>
      </p:sp>
    </p:spTree>
    <p:extLst>
      <p:ext uri="{BB962C8B-B14F-4D97-AF65-F5344CB8AC3E}">
        <p14:creationId xmlns:p14="http://schemas.microsoft.com/office/powerpoint/2010/main" val="2984104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2" name="Title 1"/>
          <p:cNvSpPr>
            <a:spLocks noGrp="1"/>
          </p:cNvSpPr>
          <p:nvPr>
            <p:ph type="ctrTitle"/>
          </p:nvPr>
        </p:nvSpPr>
        <p:spPr>
          <a:xfrm>
            <a:off x="1659466" y="461963"/>
            <a:ext cx="8873067" cy="723370"/>
          </a:xfrm>
        </p:spPr>
        <p:txBody>
          <a:bodyPr>
            <a:normAutofit/>
          </a:bodyPr>
          <a:lstStyle/>
          <a:p>
            <a:r>
              <a:rPr lang="en-GB" sz="4400" b="1" dirty="0">
                <a:ln>
                  <a:solidFill>
                    <a:schemeClr val="tx1"/>
                  </a:solidFill>
                </a:ln>
                <a:solidFill>
                  <a:srgbClr val="0070C0"/>
                </a:solidFill>
                <a:effectLst>
                  <a:glow rad="50800">
                    <a:srgbClr val="FF0000"/>
                  </a:glow>
                  <a:outerShdw blurRad="38100" dist="38100" dir="2700000" algn="tl">
                    <a:srgbClr val="000000">
                      <a:alpha val="43137"/>
                    </a:srgbClr>
                  </a:outerShdw>
                </a:effectLst>
              </a:rPr>
              <a:t>Occupation? Executioner!</a:t>
            </a:r>
          </a:p>
        </p:txBody>
      </p:sp>
      <p:sp>
        <p:nvSpPr>
          <p:cNvPr id="3" name="Subtitle 2"/>
          <p:cNvSpPr>
            <a:spLocks noGrp="1"/>
          </p:cNvSpPr>
          <p:nvPr>
            <p:ph type="subTitle" idx="1"/>
          </p:nvPr>
        </p:nvSpPr>
        <p:spPr>
          <a:xfrm>
            <a:off x="1761067" y="1185333"/>
            <a:ext cx="8534400" cy="829734"/>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(Sins that incur God’s wrath)</a:t>
            </a:r>
          </a:p>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Tree>
    <p:extLst>
      <p:ext uri="{BB962C8B-B14F-4D97-AF65-F5344CB8AC3E}">
        <p14:creationId xmlns:p14="http://schemas.microsoft.com/office/powerpoint/2010/main" val="1189999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584775"/>
          </a:xfrm>
          <a:prstGeom prst="rect">
            <a:avLst/>
          </a:prstGeom>
          <a:noFill/>
        </p:spPr>
        <p:txBody>
          <a:bodyPr wrap="square" rtlCol="0">
            <a:spAutoFit/>
          </a:bodyPr>
          <a:lstStyle/>
          <a:p>
            <a:r>
              <a:rPr lang="en-GB" sz="3200" b="1" dirty="0">
                <a:solidFill>
                  <a:srgbClr val="0070C0"/>
                </a:solidFill>
                <a:effectLst>
                  <a:outerShdw blurRad="38100" dist="38100" dir="2700000" algn="tl">
                    <a:srgbClr val="000000">
                      <a:alpha val="43137"/>
                    </a:srgbClr>
                  </a:outerShdw>
                </a:effectLst>
              </a:rPr>
              <a:t>Two popular non-Christian analyses:</a:t>
            </a:r>
          </a:p>
        </p:txBody>
      </p:sp>
      <p:sp>
        <p:nvSpPr>
          <p:cNvPr id="6" name="TextBox 5"/>
          <p:cNvSpPr txBox="1"/>
          <p:nvPr/>
        </p:nvSpPr>
        <p:spPr>
          <a:xfrm>
            <a:off x="707366" y="2250280"/>
            <a:ext cx="10127411" cy="461665"/>
          </a:xfrm>
          <a:prstGeom prst="rect">
            <a:avLst/>
          </a:prstGeom>
          <a:noFill/>
        </p:spPr>
        <p:txBody>
          <a:bodyPr wrap="square" rtlCol="0">
            <a:spAutoFit/>
          </a:bodyPr>
          <a:lstStyle/>
          <a:p>
            <a:pPr marL="714375" indent="-352425">
              <a:buFont typeface="Arial" panose="020B0604020202020204" pitchFamily="34" charset="0"/>
              <a:buChar char="•"/>
            </a:pPr>
            <a:r>
              <a:rPr lang="en-GB" sz="2400" b="1" dirty="0">
                <a:solidFill>
                  <a:schemeClr val="accent6">
                    <a:lumMod val="50000"/>
                  </a:schemeClr>
                </a:solidFill>
                <a:effectLst>
                  <a:outerShdw blurRad="38100" dist="38100" dir="2700000" algn="tl">
                    <a:srgbClr val="000000">
                      <a:alpha val="43137"/>
                    </a:srgbClr>
                  </a:outerShdw>
                </a:effectLst>
              </a:rPr>
              <a:t>Reason is good, therefore man is good</a:t>
            </a:r>
            <a:endParaRPr lang="en-GB" sz="2400" dirty="0"/>
          </a:p>
        </p:txBody>
      </p:sp>
      <p:sp>
        <p:nvSpPr>
          <p:cNvPr id="7" name="TextBox 6"/>
          <p:cNvSpPr txBox="1"/>
          <p:nvPr/>
        </p:nvSpPr>
        <p:spPr>
          <a:xfrm>
            <a:off x="719227" y="2642294"/>
            <a:ext cx="10115550" cy="523220"/>
          </a:xfrm>
          <a:prstGeom prst="rect">
            <a:avLst/>
          </a:prstGeom>
          <a:noFill/>
        </p:spPr>
        <p:txBody>
          <a:bodyPr wrap="square" rtlCol="0">
            <a:spAutoFit/>
          </a:bodyPr>
          <a:lstStyle/>
          <a:p>
            <a:pPr marL="715963" indent="-354013">
              <a:buFont typeface="Arial" panose="020B0604020202020204" pitchFamily="34" charset="0"/>
              <a:buChar char="•"/>
            </a:pPr>
            <a:r>
              <a:rPr lang="en-GB" sz="2800" b="1" dirty="0">
                <a:solidFill>
                  <a:schemeClr val="accent6">
                    <a:lumMod val="50000"/>
                  </a:schemeClr>
                </a:solidFill>
                <a:effectLst>
                  <a:outerShdw blurRad="38100" dist="38100" dir="2700000" algn="tl">
                    <a:srgbClr val="000000">
                      <a:alpha val="43137"/>
                    </a:srgbClr>
                  </a:outerShdw>
                </a:effectLst>
              </a:rPr>
              <a:t>Man is matter, the result of natural selection</a:t>
            </a:r>
            <a:endParaRPr lang="en-GB" dirty="0"/>
          </a:p>
        </p:txBody>
      </p:sp>
    </p:spTree>
    <p:extLst>
      <p:ext uri="{BB962C8B-B14F-4D97-AF65-F5344CB8AC3E}">
        <p14:creationId xmlns:p14="http://schemas.microsoft.com/office/powerpoint/2010/main" val="68690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2000548"/>
          </a:xfrm>
          <a:prstGeom prst="rect">
            <a:avLst/>
          </a:prstGeom>
          <a:noFill/>
        </p:spPr>
        <p:txBody>
          <a:bodyPr wrap="square" rtlCol="0">
            <a:spAutoFit/>
          </a:bodyPr>
          <a:lstStyle/>
          <a:p>
            <a:r>
              <a:rPr lang="en-GB" sz="3200" b="1" dirty="0">
                <a:solidFill>
                  <a:srgbClr val="0070C0"/>
                </a:solidFill>
                <a:effectLst>
                  <a:outerShdw blurRad="38100" dist="38100" dir="2700000" algn="tl">
                    <a:srgbClr val="000000">
                      <a:alpha val="43137"/>
                    </a:srgbClr>
                  </a:outerShdw>
                </a:effectLst>
              </a:rPr>
              <a:t>Two popular non-Christian analyses:</a:t>
            </a:r>
          </a:p>
          <a:p>
            <a:pPr marL="714375" indent="-352425">
              <a:buFont typeface="Arial" panose="020B0604020202020204" pitchFamily="34" charset="0"/>
              <a:buChar char="•"/>
            </a:pPr>
            <a:r>
              <a:rPr lang="en-GB" sz="2800" b="1" dirty="0">
                <a:solidFill>
                  <a:schemeClr val="accent6">
                    <a:lumMod val="50000"/>
                  </a:schemeClr>
                </a:solidFill>
                <a:effectLst>
                  <a:outerShdw blurRad="38100" dist="38100" dir="2700000" algn="tl">
                    <a:srgbClr val="000000">
                      <a:alpha val="43137"/>
                    </a:srgbClr>
                  </a:outerShdw>
                </a:effectLst>
              </a:rPr>
              <a:t>Reason is good, therefore man is good</a:t>
            </a:r>
          </a:p>
          <a:p>
            <a:pPr marL="714375" indent="-352425">
              <a:buFont typeface="Arial" panose="020B0604020202020204" pitchFamily="34" charset="0"/>
              <a:buChar char="•"/>
            </a:pPr>
            <a:r>
              <a:rPr lang="en-GB" sz="2800" b="1" dirty="0">
                <a:solidFill>
                  <a:schemeClr val="accent6">
                    <a:lumMod val="50000"/>
                  </a:schemeClr>
                </a:solidFill>
                <a:effectLst>
                  <a:outerShdw blurRad="38100" dist="38100" dir="2700000" algn="tl">
                    <a:srgbClr val="000000">
                      <a:alpha val="43137"/>
                    </a:srgbClr>
                  </a:outerShdw>
                </a:effectLst>
              </a:rPr>
              <a:t>Man is matter, the result of natural selection</a:t>
            </a:r>
          </a:p>
          <a:p>
            <a:pPr marL="714375" indent="-352425">
              <a:buFont typeface="Arial" panose="020B0604020202020204" pitchFamily="34" charset="0"/>
              <a:buChar char="•"/>
            </a:pPr>
            <a:r>
              <a:rPr lang="en-GB" sz="3600" b="1" dirty="0">
                <a:solidFill>
                  <a:srgbClr val="C00000"/>
                </a:solidFill>
                <a:effectLst>
                  <a:outerShdw blurRad="38100" dist="38100" dir="2700000" algn="tl">
                    <a:srgbClr val="000000">
                      <a:alpha val="43137"/>
                    </a:srgbClr>
                  </a:outerShdw>
                </a:effectLst>
              </a:rPr>
              <a:t>General dissatisfaction!</a:t>
            </a:r>
          </a:p>
        </p:txBody>
      </p:sp>
    </p:spTree>
    <p:extLst>
      <p:ext uri="{BB962C8B-B14F-4D97-AF65-F5344CB8AC3E}">
        <p14:creationId xmlns:p14="http://schemas.microsoft.com/office/powerpoint/2010/main" val="198454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954107"/>
          </a:xfrm>
          <a:prstGeom prst="rect">
            <a:avLst/>
          </a:prstGeom>
          <a:noFill/>
        </p:spPr>
        <p:txBody>
          <a:bodyPr wrap="square" rtlCol="0">
            <a:spAutoFit/>
          </a:bodyPr>
          <a:lstStyle/>
          <a:p>
            <a:r>
              <a:rPr lang="en-GB" sz="2400" b="1" dirty="0">
                <a:solidFill>
                  <a:srgbClr val="0070C0"/>
                </a:solidFill>
                <a:effectLst>
                  <a:outerShdw blurRad="38100" dist="38100" dir="2700000" algn="tl">
                    <a:srgbClr val="000000">
                      <a:alpha val="43137"/>
                    </a:srgbClr>
                  </a:outerShdw>
                </a:effectLst>
              </a:rPr>
              <a:t>Two popular non-Christian analyses</a:t>
            </a:r>
          </a:p>
          <a:p>
            <a:r>
              <a:rPr lang="en-GB" sz="3200" b="1" dirty="0">
                <a:solidFill>
                  <a:srgbClr val="0070C0"/>
                </a:solidFill>
                <a:effectLst>
                  <a:outerShdw blurRad="38100" dist="38100" dir="2700000" algn="tl">
                    <a:srgbClr val="000000">
                      <a:alpha val="43137"/>
                    </a:srgbClr>
                  </a:outerShdw>
                </a:effectLst>
              </a:rPr>
              <a:t>Christian analysis</a:t>
            </a:r>
          </a:p>
        </p:txBody>
      </p:sp>
    </p:spTree>
    <p:extLst>
      <p:ext uri="{BB962C8B-B14F-4D97-AF65-F5344CB8AC3E}">
        <p14:creationId xmlns:p14="http://schemas.microsoft.com/office/powerpoint/2010/main" val="41411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954107"/>
          </a:xfrm>
          <a:prstGeom prst="rect">
            <a:avLst/>
          </a:prstGeom>
          <a:noFill/>
        </p:spPr>
        <p:txBody>
          <a:bodyPr wrap="square" rtlCol="0">
            <a:spAutoFit/>
          </a:bodyPr>
          <a:lstStyle/>
          <a:p>
            <a:r>
              <a:rPr lang="en-GB" sz="2400" b="1" dirty="0">
                <a:solidFill>
                  <a:srgbClr val="0070C0"/>
                </a:solidFill>
                <a:effectLst>
                  <a:outerShdw blurRad="38100" dist="38100" dir="2700000" algn="tl">
                    <a:srgbClr val="000000">
                      <a:alpha val="43137"/>
                    </a:srgbClr>
                  </a:outerShdw>
                </a:effectLst>
              </a:rPr>
              <a:t>Two popular non-Christian analyses</a:t>
            </a:r>
          </a:p>
          <a:p>
            <a:r>
              <a:rPr lang="en-GB" sz="3200" b="1" dirty="0">
                <a:solidFill>
                  <a:srgbClr val="0070C0"/>
                </a:solidFill>
                <a:effectLst>
                  <a:outerShdw blurRad="38100" dist="38100" dir="2700000" algn="tl">
                    <a:srgbClr val="000000">
                      <a:alpha val="43137"/>
                    </a:srgbClr>
                  </a:outerShdw>
                </a:effectLst>
              </a:rPr>
              <a:t>Christian analysis</a:t>
            </a:r>
          </a:p>
        </p:txBody>
      </p:sp>
      <p:sp>
        <p:nvSpPr>
          <p:cNvPr id="6" name="TextBox 5"/>
          <p:cNvSpPr txBox="1"/>
          <p:nvPr/>
        </p:nvSpPr>
        <p:spPr>
          <a:xfrm>
            <a:off x="898409" y="2558057"/>
            <a:ext cx="10429875" cy="1077218"/>
          </a:xfrm>
          <a:prstGeom prst="rect">
            <a:avLst/>
          </a:prstGeom>
          <a:noFill/>
        </p:spPr>
        <p:txBody>
          <a:bodyPr wrap="square" rtlCol="0">
            <a:spAutoFit/>
          </a:bodyPr>
          <a:lstStyle/>
          <a:p>
            <a:r>
              <a:rPr lang="en-GB" sz="3200" b="1" i="1" dirty="0">
                <a:ln>
                  <a:solidFill>
                    <a:schemeClr val="tx1"/>
                  </a:solidFill>
                </a:ln>
                <a:solidFill>
                  <a:srgbClr val="C00000"/>
                </a:solidFill>
                <a:effectLst>
                  <a:glow rad="127000">
                    <a:schemeClr val="bg1"/>
                  </a:glow>
                  <a:outerShdw blurRad="38100" dist="38100" dir="2700000" algn="tl">
                    <a:srgbClr val="000000">
                      <a:alpha val="43137"/>
                    </a:srgbClr>
                  </a:outerShdw>
                </a:effectLst>
              </a:rPr>
              <a:t>“You have made us for yourself O Lord, and our hearts are restless until they rest in you…” </a:t>
            </a:r>
            <a:r>
              <a:rPr lang="en-GB" sz="2800" b="1" dirty="0">
                <a:ln>
                  <a:solidFill>
                    <a:schemeClr val="tx1"/>
                  </a:solidFill>
                </a:ln>
                <a:solidFill>
                  <a:srgbClr val="C00000"/>
                </a:solidFill>
                <a:effectLst>
                  <a:glow rad="127000">
                    <a:schemeClr val="bg1"/>
                  </a:glow>
                  <a:outerShdw blurRad="38100" dist="38100" dir="2700000" algn="tl">
                    <a:srgbClr val="000000">
                      <a:alpha val="43137"/>
                    </a:srgbClr>
                  </a:outerShdw>
                </a:effectLst>
              </a:rPr>
              <a:t>Augustine of Hippo</a:t>
            </a:r>
            <a:endParaRPr lang="en-GB" sz="2800" b="1" i="1" dirty="0">
              <a:ln>
                <a:solidFill>
                  <a:schemeClr val="tx1"/>
                </a:solidFill>
              </a:ln>
              <a:solidFill>
                <a:srgbClr val="C00000"/>
              </a:solidFill>
              <a:effectLst>
                <a:glow rad="1270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936770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954107"/>
          </a:xfrm>
          <a:prstGeom prst="rect">
            <a:avLst/>
          </a:prstGeom>
          <a:noFill/>
        </p:spPr>
        <p:txBody>
          <a:bodyPr wrap="square" rtlCol="0">
            <a:spAutoFit/>
          </a:bodyPr>
          <a:lstStyle/>
          <a:p>
            <a:r>
              <a:rPr lang="en-GB" sz="2400" b="1" dirty="0">
                <a:solidFill>
                  <a:srgbClr val="0070C0"/>
                </a:solidFill>
                <a:effectLst>
                  <a:outerShdw blurRad="38100" dist="38100" dir="2700000" algn="tl">
                    <a:srgbClr val="000000">
                      <a:alpha val="43137"/>
                    </a:srgbClr>
                  </a:outerShdw>
                </a:effectLst>
              </a:rPr>
              <a:t>Two popular non-Christian analyses</a:t>
            </a:r>
          </a:p>
          <a:p>
            <a:r>
              <a:rPr lang="en-GB" sz="3200" b="1" dirty="0">
                <a:solidFill>
                  <a:srgbClr val="0070C0"/>
                </a:solidFill>
                <a:effectLst>
                  <a:outerShdw blurRad="38100" dist="38100" dir="2700000" algn="tl">
                    <a:srgbClr val="000000">
                      <a:alpha val="43137"/>
                    </a:srgbClr>
                  </a:outerShdw>
                </a:effectLst>
              </a:rPr>
              <a:t>Christian analysis</a:t>
            </a:r>
          </a:p>
        </p:txBody>
      </p:sp>
      <p:sp>
        <p:nvSpPr>
          <p:cNvPr id="6" name="TextBox 5"/>
          <p:cNvSpPr txBox="1"/>
          <p:nvPr/>
        </p:nvSpPr>
        <p:spPr>
          <a:xfrm>
            <a:off x="898409" y="2558057"/>
            <a:ext cx="10429875" cy="4093428"/>
          </a:xfrm>
          <a:prstGeom prst="rect">
            <a:avLst/>
          </a:prstGeom>
          <a:noFill/>
          <a:ln>
            <a:noFill/>
          </a:ln>
        </p:spPr>
        <p:txBody>
          <a:bodyPr wrap="square" rtlCol="0">
            <a:spAutoFit/>
          </a:bodyPr>
          <a:lstStyle/>
          <a:p>
            <a:r>
              <a:rPr lang="en-GB" sz="2400" b="1" i="1" dirty="0">
                <a:ln>
                  <a:solidFill>
                    <a:schemeClr val="tx1"/>
                  </a:solidFill>
                </a:ln>
                <a:solidFill>
                  <a:srgbClr val="C00000"/>
                </a:solidFill>
                <a:effectLst>
                  <a:glow rad="127000">
                    <a:schemeClr val="bg1"/>
                  </a:glow>
                  <a:outerShdw blurRad="38100" dist="38100" dir="2700000" algn="tl">
                    <a:srgbClr val="000000">
                      <a:alpha val="43137"/>
                    </a:srgbClr>
                  </a:outerShdw>
                </a:effectLst>
              </a:rPr>
              <a:t>“You have made us for yourself O Lord, and our hearts are restless until they rest in you…” </a:t>
            </a:r>
            <a:r>
              <a:rPr lang="en-GB" sz="2400" b="1" dirty="0">
                <a:ln>
                  <a:solidFill>
                    <a:schemeClr val="tx1"/>
                  </a:solidFill>
                </a:ln>
                <a:solidFill>
                  <a:srgbClr val="C00000"/>
                </a:solidFill>
                <a:effectLst>
                  <a:glow rad="127000">
                    <a:schemeClr val="bg1"/>
                  </a:glow>
                  <a:outerShdw blurRad="38100" dist="38100" dir="2700000" algn="tl">
                    <a:srgbClr val="000000">
                      <a:alpha val="43137"/>
                    </a:srgbClr>
                  </a:outerShdw>
                </a:effectLst>
              </a:rPr>
              <a:t>Augustine of Hippo</a:t>
            </a:r>
          </a:p>
          <a:p>
            <a:endParaRPr lang="en-GB" sz="2400" b="1" dirty="0">
              <a:ln>
                <a:solidFill>
                  <a:schemeClr val="tx1"/>
                </a:solidFill>
              </a:ln>
              <a:solidFill>
                <a:srgbClr val="C00000"/>
              </a:solidFill>
              <a:effectLst>
                <a:glow rad="127000">
                  <a:schemeClr val="bg1"/>
                </a:glow>
                <a:outerShdw blurRad="38100" dist="38100" dir="2700000" algn="tl">
                  <a:srgbClr val="000000">
                    <a:alpha val="43137"/>
                  </a:srgbClr>
                </a:outerShdw>
              </a:effectLst>
            </a:endParaRPr>
          </a:p>
          <a:p>
            <a:r>
              <a:rPr lang="en-GB" sz="3200" b="1" i="1" dirty="0">
                <a:ln>
                  <a:solidFill>
                    <a:schemeClr val="tx1"/>
                  </a:solidFill>
                </a:ln>
                <a:solidFill>
                  <a:srgbClr val="C00000"/>
                </a:solidFill>
                <a:effectLst>
                  <a:glow rad="127000">
                    <a:schemeClr val="bg1"/>
                  </a:glow>
                  <a:outerShdw blurRad="38100" dist="38100" dir="2700000" algn="tl">
                    <a:srgbClr val="000000">
                      <a:alpha val="43137"/>
                    </a:srgbClr>
                  </a:outerShdw>
                </a:effectLst>
              </a:rPr>
              <a:t>“What else does this craving and this helplessness proclaim? There used to be in man a true happiness of which all that remains is the empty print and trace. In vain he tries to fill it with everything around him, but none can help, since this infinite abyss can only be filled by God himself.”  </a:t>
            </a:r>
            <a:r>
              <a:rPr lang="en-GB" sz="3200" b="1" dirty="0">
                <a:ln>
                  <a:solidFill>
                    <a:schemeClr val="tx1"/>
                  </a:solidFill>
                </a:ln>
                <a:solidFill>
                  <a:srgbClr val="C00000"/>
                </a:solidFill>
                <a:effectLst>
                  <a:glow rad="127000">
                    <a:schemeClr val="bg1"/>
                  </a:glow>
                  <a:outerShdw blurRad="38100" dist="38100" dir="2700000" algn="tl">
                    <a:srgbClr val="000000">
                      <a:alpha val="43137"/>
                    </a:srgbClr>
                  </a:outerShdw>
                </a:effectLst>
              </a:rPr>
              <a:t> </a:t>
            </a:r>
            <a:r>
              <a:rPr lang="en-GB" sz="3200" b="1" dirty="0">
                <a:ln>
                  <a:solidFill>
                    <a:schemeClr val="tx1"/>
                  </a:solidFill>
                </a:ln>
                <a:solidFill>
                  <a:srgbClr val="C00000"/>
                </a:solidFill>
                <a:effectLst>
                  <a:outerShdw blurRad="38100" dist="38100" dir="2700000" algn="tl">
                    <a:srgbClr val="000000">
                      <a:alpha val="43137"/>
                    </a:srgbClr>
                  </a:outerShdw>
                </a:effectLst>
              </a:rPr>
              <a:t>Pascal</a:t>
            </a:r>
          </a:p>
          <a:p>
            <a:endParaRPr lang="en-GB" sz="2800" b="1" i="1" dirty="0">
              <a:ln>
                <a:solidFill>
                  <a:schemeClr val="tx1"/>
                </a:solidFill>
              </a:ln>
              <a:solidFill>
                <a:srgbClr val="C00000"/>
              </a:solidFill>
              <a:effectLst>
                <a:glow rad="1270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30852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954107"/>
          </a:xfrm>
          <a:prstGeom prst="rect">
            <a:avLst/>
          </a:prstGeom>
          <a:noFill/>
        </p:spPr>
        <p:txBody>
          <a:bodyPr wrap="square" rtlCol="0">
            <a:spAutoFit/>
          </a:bodyPr>
          <a:lstStyle/>
          <a:p>
            <a:r>
              <a:rPr lang="en-GB" sz="2400" b="1" dirty="0">
                <a:solidFill>
                  <a:srgbClr val="0070C0"/>
                </a:solidFill>
                <a:effectLst>
                  <a:outerShdw blurRad="38100" dist="38100" dir="2700000" algn="tl">
                    <a:srgbClr val="000000">
                      <a:alpha val="43137"/>
                    </a:srgbClr>
                  </a:outerShdw>
                </a:effectLst>
              </a:rPr>
              <a:t>Two popular non-Christian analyses</a:t>
            </a:r>
          </a:p>
          <a:p>
            <a:r>
              <a:rPr lang="en-GB" sz="3200" b="1" dirty="0">
                <a:solidFill>
                  <a:srgbClr val="0070C0"/>
                </a:solidFill>
                <a:effectLst>
                  <a:outerShdw blurRad="38100" dist="38100" dir="2700000" algn="tl">
                    <a:srgbClr val="000000">
                      <a:alpha val="43137"/>
                    </a:srgbClr>
                  </a:outerShdw>
                </a:effectLst>
              </a:rPr>
              <a:t>Christian analysis</a:t>
            </a:r>
          </a:p>
        </p:txBody>
      </p:sp>
      <p:sp>
        <p:nvSpPr>
          <p:cNvPr id="6" name="TextBox 5"/>
          <p:cNvSpPr txBox="1"/>
          <p:nvPr/>
        </p:nvSpPr>
        <p:spPr>
          <a:xfrm>
            <a:off x="898409" y="2558057"/>
            <a:ext cx="10429875" cy="954107"/>
          </a:xfrm>
          <a:prstGeom prst="rect">
            <a:avLst/>
          </a:prstGeom>
          <a:noFill/>
          <a:ln>
            <a:noFill/>
          </a:ln>
        </p:spPr>
        <p:txBody>
          <a:bodyPr wrap="square" rtlCol="0">
            <a:spAutoFit/>
          </a:bodyPr>
          <a:lstStyle/>
          <a:p>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Genesis 1-3 </a:t>
            </a:r>
          </a:p>
          <a:p>
            <a:pPr marL="714375" indent="-352425">
              <a:buFont typeface="Arial" panose="020B0604020202020204" pitchFamily="34" charset="0"/>
              <a:buChar char="•"/>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Man is God’s creation, his vice-regent</a:t>
            </a:r>
          </a:p>
        </p:txBody>
      </p:sp>
    </p:spTree>
    <p:extLst>
      <p:ext uri="{BB962C8B-B14F-4D97-AF65-F5344CB8AC3E}">
        <p14:creationId xmlns:p14="http://schemas.microsoft.com/office/powerpoint/2010/main" val="387165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954107"/>
          </a:xfrm>
          <a:prstGeom prst="rect">
            <a:avLst/>
          </a:prstGeom>
          <a:noFill/>
        </p:spPr>
        <p:txBody>
          <a:bodyPr wrap="square" rtlCol="0">
            <a:spAutoFit/>
          </a:bodyPr>
          <a:lstStyle/>
          <a:p>
            <a:r>
              <a:rPr lang="en-GB" sz="2400" b="1" dirty="0">
                <a:solidFill>
                  <a:srgbClr val="0070C0"/>
                </a:solidFill>
                <a:effectLst>
                  <a:outerShdw blurRad="38100" dist="38100" dir="2700000" algn="tl">
                    <a:srgbClr val="000000">
                      <a:alpha val="43137"/>
                    </a:srgbClr>
                  </a:outerShdw>
                </a:effectLst>
              </a:rPr>
              <a:t>Two popular non-Christian analyses</a:t>
            </a:r>
          </a:p>
          <a:p>
            <a:r>
              <a:rPr lang="en-GB" sz="3200" b="1" dirty="0">
                <a:solidFill>
                  <a:srgbClr val="0070C0"/>
                </a:solidFill>
                <a:effectLst>
                  <a:outerShdw blurRad="38100" dist="38100" dir="2700000" algn="tl">
                    <a:srgbClr val="000000">
                      <a:alpha val="43137"/>
                    </a:srgbClr>
                  </a:outerShdw>
                </a:effectLst>
              </a:rPr>
              <a:t>Christian analysis</a:t>
            </a:r>
          </a:p>
        </p:txBody>
      </p:sp>
      <p:sp>
        <p:nvSpPr>
          <p:cNvPr id="6" name="TextBox 5"/>
          <p:cNvSpPr txBox="1"/>
          <p:nvPr/>
        </p:nvSpPr>
        <p:spPr>
          <a:xfrm>
            <a:off x="898409" y="2558057"/>
            <a:ext cx="10429875" cy="1261884"/>
          </a:xfrm>
          <a:prstGeom prst="rect">
            <a:avLst/>
          </a:prstGeom>
          <a:noFill/>
          <a:ln>
            <a:noFill/>
          </a:ln>
        </p:spPr>
        <p:txBody>
          <a:bodyPr wrap="square" rtlCol="0">
            <a:spAutoFit/>
          </a:bodyPr>
          <a:lstStyle/>
          <a:p>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Genesis 1-3 </a:t>
            </a:r>
          </a:p>
          <a:p>
            <a:pPr marL="714375" indent="-352425">
              <a:buFont typeface="Arial" panose="020B0604020202020204" pitchFamily="34" charset="0"/>
              <a:buChar char="•"/>
            </a:pPr>
            <a:r>
              <a:rPr lang="en-GB" sz="2000" b="1" dirty="0">
                <a:ln>
                  <a:solidFill>
                    <a:schemeClr val="tx1"/>
                  </a:solidFill>
                </a:ln>
                <a:solidFill>
                  <a:srgbClr val="002060"/>
                </a:solidFill>
                <a:effectLst>
                  <a:glow rad="63500">
                    <a:schemeClr val="bg1"/>
                  </a:glow>
                  <a:outerShdw blurRad="38100" dist="38100" dir="2700000" algn="tl">
                    <a:srgbClr val="000000">
                      <a:alpha val="43137"/>
                    </a:srgbClr>
                  </a:outerShdw>
                </a:effectLst>
              </a:rPr>
              <a:t>Man is God’s creation, his vice-regent</a:t>
            </a:r>
          </a:p>
          <a:p>
            <a:pPr marL="714375" indent="-352425">
              <a:buFont typeface="Arial" panose="020B0604020202020204" pitchFamily="34" charset="0"/>
              <a:buChar char="•"/>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Temptation and fall</a:t>
            </a:r>
          </a:p>
        </p:txBody>
      </p:sp>
    </p:spTree>
    <p:extLst>
      <p:ext uri="{BB962C8B-B14F-4D97-AF65-F5344CB8AC3E}">
        <p14:creationId xmlns:p14="http://schemas.microsoft.com/office/powerpoint/2010/main" val="1198323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954107"/>
          </a:xfrm>
          <a:prstGeom prst="rect">
            <a:avLst/>
          </a:prstGeom>
          <a:noFill/>
        </p:spPr>
        <p:txBody>
          <a:bodyPr wrap="square" rtlCol="0">
            <a:spAutoFit/>
          </a:bodyPr>
          <a:lstStyle/>
          <a:p>
            <a:r>
              <a:rPr lang="en-GB" sz="2400" b="1" dirty="0">
                <a:solidFill>
                  <a:srgbClr val="0070C0"/>
                </a:solidFill>
                <a:effectLst>
                  <a:outerShdw blurRad="38100" dist="38100" dir="2700000" algn="tl">
                    <a:srgbClr val="000000">
                      <a:alpha val="43137"/>
                    </a:srgbClr>
                  </a:outerShdw>
                </a:effectLst>
              </a:rPr>
              <a:t>Two popular non-Christian analyses</a:t>
            </a:r>
          </a:p>
          <a:p>
            <a:r>
              <a:rPr lang="en-GB" sz="3200" b="1" dirty="0">
                <a:solidFill>
                  <a:srgbClr val="0070C0"/>
                </a:solidFill>
                <a:effectLst>
                  <a:outerShdw blurRad="38100" dist="38100" dir="2700000" algn="tl">
                    <a:srgbClr val="000000">
                      <a:alpha val="43137"/>
                    </a:srgbClr>
                  </a:outerShdw>
                </a:effectLst>
              </a:rPr>
              <a:t>Christian analysis</a:t>
            </a:r>
          </a:p>
        </p:txBody>
      </p:sp>
      <p:sp>
        <p:nvSpPr>
          <p:cNvPr id="6" name="TextBox 5"/>
          <p:cNvSpPr txBox="1"/>
          <p:nvPr/>
        </p:nvSpPr>
        <p:spPr>
          <a:xfrm>
            <a:off x="898409" y="2558057"/>
            <a:ext cx="10429875" cy="1569660"/>
          </a:xfrm>
          <a:prstGeom prst="rect">
            <a:avLst/>
          </a:prstGeom>
          <a:noFill/>
          <a:ln>
            <a:noFill/>
          </a:ln>
        </p:spPr>
        <p:txBody>
          <a:bodyPr wrap="square" rtlCol="0">
            <a:spAutoFit/>
          </a:bodyPr>
          <a:lstStyle/>
          <a:p>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Genesis 1-3 </a:t>
            </a:r>
          </a:p>
          <a:p>
            <a:pPr marL="714375" indent="-352425">
              <a:buFont typeface="Arial" panose="020B0604020202020204" pitchFamily="34" charset="0"/>
              <a:buChar char="•"/>
            </a:pPr>
            <a:r>
              <a:rPr lang="en-GB" sz="2000" b="1" dirty="0">
                <a:ln>
                  <a:solidFill>
                    <a:schemeClr val="tx1"/>
                  </a:solidFill>
                </a:ln>
                <a:solidFill>
                  <a:srgbClr val="002060"/>
                </a:solidFill>
                <a:effectLst>
                  <a:glow rad="63500">
                    <a:schemeClr val="bg1"/>
                  </a:glow>
                  <a:outerShdw blurRad="38100" dist="38100" dir="2700000" algn="tl">
                    <a:srgbClr val="000000">
                      <a:alpha val="43137"/>
                    </a:srgbClr>
                  </a:outerShdw>
                </a:effectLst>
              </a:rPr>
              <a:t>Man is God’s creation, his vice-regent</a:t>
            </a:r>
          </a:p>
          <a:p>
            <a:pPr marL="714375" indent="-352425">
              <a:buFont typeface="Arial" panose="020B0604020202020204" pitchFamily="34" charset="0"/>
              <a:buChar char="•"/>
            </a:pPr>
            <a:r>
              <a:rPr lang="en-GB" sz="2000" b="1" dirty="0">
                <a:ln>
                  <a:solidFill>
                    <a:schemeClr val="tx1"/>
                  </a:solidFill>
                </a:ln>
                <a:solidFill>
                  <a:srgbClr val="002060"/>
                </a:solidFill>
                <a:effectLst>
                  <a:glow rad="63500">
                    <a:schemeClr val="bg1"/>
                  </a:glow>
                  <a:outerShdw blurRad="38100" dist="38100" dir="2700000" algn="tl">
                    <a:srgbClr val="000000">
                      <a:alpha val="43137"/>
                    </a:srgbClr>
                  </a:outerShdw>
                </a:effectLst>
              </a:rPr>
              <a:t>Temptation and fall</a:t>
            </a:r>
          </a:p>
          <a:p>
            <a:pPr marL="1276350" lvl="1" indent="-457200">
              <a:buFont typeface="Wingdings" panose="05000000000000000000" pitchFamily="2" charset="2"/>
              <a:buChar char="Ø"/>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Sin is unfaithfulness</a:t>
            </a:r>
          </a:p>
        </p:txBody>
      </p:sp>
    </p:spTree>
    <p:extLst>
      <p:ext uri="{BB962C8B-B14F-4D97-AF65-F5344CB8AC3E}">
        <p14:creationId xmlns:p14="http://schemas.microsoft.com/office/powerpoint/2010/main" val="2483016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954107"/>
          </a:xfrm>
          <a:prstGeom prst="rect">
            <a:avLst/>
          </a:prstGeom>
          <a:noFill/>
        </p:spPr>
        <p:txBody>
          <a:bodyPr wrap="square" rtlCol="0">
            <a:spAutoFit/>
          </a:bodyPr>
          <a:lstStyle/>
          <a:p>
            <a:r>
              <a:rPr lang="en-GB" sz="2400" b="1" dirty="0">
                <a:solidFill>
                  <a:srgbClr val="0070C0"/>
                </a:solidFill>
                <a:effectLst>
                  <a:outerShdw blurRad="38100" dist="38100" dir="2700000" algn="tl">
                    <a:srgbClr val="000000">
                      <a:alpha val="43137"/>
                    </a:srgbClr>
                  </a:outerShdw>
                </a:effectLst>
              </a:rPr>
              <a:t>Two popular non-Christian analyses</a:t>
            </a:r>
          </a:p>
          <a:p>
            <a:r>
              <a:rPr lang="en-GB" sz="3200" b="1" dirty="0">
                <a:solidFill>
                  <a:srgbClr val="0070C0"/>
                </a:solidFill>
                <a:effectLst>
                  <a:outerShdw blurRad="38100" dist="38100" dir="2700000" algn="tl">
                    <a:srgbClr val="000000">
                      <a:alpha val="43137"/>
                    </a:srgbClr>
                  </a:outerShdw>
                </a:effectLst>
              </a:rPr>
              <a:t>Christian analysis</a:t>
            </a:r>
          </a:p>
        </p:txBody>
      </p:sp>
      <p:sp>
        <p:nvSpPr>
          <p:cNvPr id="6" name="TextBox 5"/>
          <p:cNvSpPr txBox="1"/>
          <p:nvPr/>
        </p:nvSpPr>
        <p:spPr>
          <a:xfrm>
            <a:off x="898409" y="2558057"/>
            <a:ext cx="10429875" cy="2000548"/>
          </a:xfrm>
          <a:prstGeom prst="rect">
            <a:avLst/>
          </a:prstGeom>
          <a:noFill/>
          <a:ln>
            <a:noFill/>
          </a:ln>
        </p:spPr>
        <p:txBody>
          <a:bodyPr wrap="square" rtlCol="0">
            <a:spAutoFit/>
          </a:bodyPr>
          <a:lstStyle/>
          <a:p>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Genesis 1-3 </a:t>
            </a:r>
          </a:p>
          <a:p>
            <a:pPr marL="714375" indent="-352425">
              <a:buFont typeface="Arial" panose="020B0604020202020204" pitchFamily="34" charset="0"/>
              <a:buChar char="•"/>
            </a:pPr>
            <a:r>
              <a:rPr lang="en-GB" sz="2000" b="1" dirty="0">
                <a:ln>
                  <a:solidFill>
                    <a:schemeClr val="tx1"/>
                  </a:solidFill>
                </a:ln>
                <a:solidFill>
                  <a:srgbClr val="002060"/>
                </a:solidFill>
                <a:effectLst>
                  <a:glow rad="63500">
                    <a:schemeClr val="bg1"/>
                  </a:glow>
                  <a:outerShdw blurRad="38100" dist="38100" dir="2700000" algn="tl">
                    <a:srgbClr val="000000">
                      <a:alpha val="43137"/>
                    </a:srgbClr>
                  </a:outerShdw>
                </a:effectLst>
              </a:rPr>
              <a:t>Man is God’s creation, his vice-regent</a:t>
            </a:r>
          </a:p>
          <a:p>
            <a:pPr marL="714375" indent="-352425">
              <a:buFont typeface="Arial" panose="020B0604020202020204" pitchFamily="34" charset="0"/>
              <a:buChar char="•"/>
            </a:pPr>
            <a:r>
              <a:rPr lang="en-GB" sz="2000" b="1" dirty="0">
                <a:ln>
                  <a:solidFill>
                    <a:schemeClr val="tx1"/>
                  </a:solidFill>
                </a:ln>
                <a:solidFill>
                  <a:srgbClr val="002060"/>
                </a:solidFill>
                <a:effectLst>
                  <a:glow rad="63500">
                    <a:schemeClr val="bg1"/>
                  </a:glow>
                  <a:outerShdw blurRad="38100" dist="38100" dir="2700000" algn="tl">
                    <a:srgbClr val="000000">
                      <a:alpha val="43137"/>
                    </a:srgbClr>
                  </a:outerShdw>
                </a:effectLst>
              </a:rPr>
              <a:t>Temptation and fall</a:t>
            </a:r>
          </a:p>
          <a:p>
            <a:pPr marL="1276350" lvl="1" indent="-457200">
              <a:buFont typeface="Wingdings" panose="05000000000000000000" pitchFamily="2" charset="2"/>
              <a:buChar char="Ø"/>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Sin is unfaithfulness</a:t>
            </a:r>
          </a:p>
          <a:p>
            <a:pPr marL="1276350" lvl="1" indent="-457200">
              <a:buFont typeface="Wingdings" panose="05000000000000000000" pitchFamily="2" charset="2"/>
              <a:buChar char="Ø"/>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Sin is rebellion</a:t>
            </a:r>
          </a:p>
        </p:txBody>
      </p:sp>
    </p:spTree>
    <p:extLst>
      <p:ext uri="{BB962C8B-B14F-4D97-AF65-F5344CB8AC3E}">
        <p14:creationId xmlns:p14="http://schemas.microsoft.com/office/powerpoint/2010/main" val="3493212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954107"/>
          </a:xfrm>
          <a:prstGeom prst="rect">
            <a:avLst/>
          </a:prstGeom>
          <a:noFill/>
        </p:spPr>
        <p:txBody>
          <a:bodyPr wrap="square" rtlCol="0">
            <a:spAutoFit/>
          </a:bodyPr>
          <a:lstStyle/>
          <a:p>
            <a:r>
              <a:rPr lang="en-GB" sz="2400" b="1" dirty="0">
                <a:solidFill>
                  <a:srgbClr val="0070C0"/>
                </a:solidFill>
                <a:effectLst>
                  <a:outerShdw blurRad="38100" dist="38100" dir="2700000" algn="tl">
                    <a:srgbClr val="000000">
                      <a:alpha val="43137"/>
                    </a:srgbClr>
                  </a:outerShdw>
                </a:effectLst>
              </a:rPr>
              <a:t>Two popular non-Christian analyses</a:t>
            </a:r>
          </a:p>
          <a:p>
            <a:r>
              <a:rPr lang="en-GB" sz="3200" b="1" dirty="0">
                <a:solidFill>
                  <a:srgbClr val="0070C0"/>
                </a:solidFill>
                <a:effectLst>
                  <a:outerShdw blurRad="38100" dist="38100" dir="2700000" algn="tl">
                    <a:srgbClr val="000000">
                      <a:alpha val="43137"/>
                    </a:srgbClr>
                  </a:outerShdw>
                </a:effectLst>
              </a:rPr>
              <a:t>Christian analysis</a:t>
            </a:r>
          </a:p>
        </p:txBody>
      </p:sp>
      <p:sp>
        <p:nvSpPr>
          <p:cNvPr id="6" name="TextBox 5"/>
          <p:cNvSpPr txBox="1"/>
          <p:nvPr/>
        </p:nvSpPr>
        <p:spPr>
          <a:xfrm>
            <a:off x="898409" y="2558057"/>
            <a:ext cx="10429875" cy="2431435"/>
          </a:xfrm>
          <a:prstGeom prst="rect">
            <a:avLst/>
          </a:prstGeom>
          <a:noFill/>
          <a:ln>
            <a:noFill/>
          </a:ln>
        </p:spPr>
        <p:txBody>
          <a:bodyPr wrap="square" rtlCol="0">
            <a:spAutoFit/>
          </a:bodyPr>
          <a:lstStyle/>
          <a:p>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Genesis 1-3 </a:t>
            </a:r>
          </a:p>
          <a:p>
            <a:pPr marL="714375" indent="-352425">
              <a:buFont typeface="Arial" panose="020B0604020202020204" pitchFamily="34" charset="0"/>
              <a:buChar char="•"/>
            </a:pPr>
            <a:r>
              <a:rPr lang="en-GB" sz="2000" b="1" dirty="0">
                <a:ln>
                  <a:solidFill>
                    <a:schemeClr val="tx1"/>
                  </a:solidFill>
                </a:ln>
                <a:solidFill>
                  <a:srgbClr val="002060"/>
                </a:solidFill>
                <a:effectLst>
                  <a:glow rad="63500">
                    <a:schemeClr val="bg1"/>
                  </a:glow>
                  <a:outerShdw blurRad="38100" dist="38100" dir="2700000" algn="tl">
                    <a:srgbClr val="000000">
                      <a:alpha val="43137"/>
                    </a:srgbClr>
                  </a:outerShdw>
                </a:effectLst>
              </a:rPr>
              <a:t>Man is God’s creation, his vice-regent</a:t>
            </a:r>
          </a:p>
          <a:p>
            <a:pPr marL="714375" indent="-352425">
              <a:buFont typeface="Arial" panose="020B0604020202020204" pitchFamily="34" charset="0"/>
              <a:buChar char="•"/>
            </a:pPr>
            <a:r>
              <a:rPr lang="en-GB" sz="2000" b="1" dirty="0">
                <a:ln>
                  <a:solidFill>
                    <a:schemeClr val="tx1"/>
                  </a:solidFill>
                </a:ln>
                <a:solidFill>
                  <a:srgbClr val="002060"/>
                </a:solidFill>
                <a:effectLst>
                  <a:glow rad="63500">
                    <a:schemeClr val="bg1"/>
                  </a:glow>
                  <a:outerShdw blurRad="38100" dist="38100" dir="2700000" algn="tl">
                    <a:srgbClr val="000000">
                      <a:alpha val="43137"/>
                    </a:srgbClr>
                  </a:outerShdw>
                </a:effectLst>
              </a:rPr>
              <a:t>Temptation and fall</a:t>
            </a:r>
          </a:p>
          <a:p>
            <a:pPr marL="1276350" lvl="1" indent="-457200">
              <a:buFont typeface="Wingdings" panose="05000000000000000000" pitchFamily="2" charset="2"/>
              <a:buChar char="Ø"/>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Sin is unfaithfulness</a:t>
            </a:r>
          </a:p>
          <a:p>
            <a:pPr marL="1276350" lvl="1" indent="-457200">
              <a:buFont typeface="Wingdings" panose="05000000000000000000" pitchFamily="2" charset="2"/>
              <a:buChar char="Ø"/>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Sin is rebellion</a:t>
            </a:r>
          </a:p>
          <a:p>
            <a:pPr marL="1276350" lvl="1" indent="-457200">
              <a:buFont typeface="Wingdings" panose="05000000000000000000" pitchFamily="2" charset="2"/>
              <a:buChar char="Ø"/>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Sin is pride</a:t>
            </a:r>
          </a:p>
        </p:txBody>
      </p:sp>
    </p:spTree>
    <p:extLst>
      <p:ext uri="{BB962C8B-B14F-4D97-AF65-F5344CB8AC3E}">
        <p14:creationId xmlns:p14="http://schemas.microsoft.com/office/powerpoint/2010/main" val="3208422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p:spPr>
        <p:txBody>
          <a:bodyPr wrap="square" rtlCol="0">
            <a:spAutoFit/>
          </a:bodyPr>
          <a:lstStyle/>
          <a:p>
            <a:r>
              <a:rPr lang="en-GB" sz="3200" b="1" dirty="0">
                <a:solidFill>
                  <a:schemeClr val="accent2">
                    <a:lumMod val="50000"/>
                  </a:schemeClr>
                </a:solidFill>
                <a:effectLst>
                  <a:outerShdw blurRad="38100" dist="38100" dir="2700000" algn="tl">
                    <a:srgbClr val="000000">
                      <a:alpha val="43137"/>
                    </a:srgbClr>
                  </a:outerShdw>
                </a:effectLst>
              </a:rPr>
              <a:t>Paul’s writings: “dead </a:t>
            </a:r>
            <a:r>
              <a:rPr lang="en-GB" sz="3200" b="1" u="sng" dirty="0">
                <a:solidFill>
                  <a:schemeClr val="accent2">
                    <a:lumMod val="50000"/>
                  </a:schemeClr>
                </a:solidFill>
                <a:effectLst>
                  <a:outerShdw blurRad="38100" dist="38100" dir="2700000" algn="tl">
                    <a:srgbClr val="000000">
                      <a:alpha val="43137"/>
                    </a:srgbClr>
                  </a:outerShdw>
                </a:effectLst>
              </a:rPr>
              <a:t>in</a:t>
            </a:r>
            <a:r>
              <a:rPr lang="en-GB" sz="3200" b="1" dirty="0">
                <a:solidFill>
                  <a:schemeClr val="accent2">
                    <a:lumMod val="50000"/>
                  </a:schemeClr>
                </a:solidFill>
                <a:effectLst>
                  <a:outerShdw blurRad="38100" dist="38100" dir="2700000" algn="tl">
                    <a:srgbClr val="000000">
                      <a:alpha val="43137"/>
                    </a:srgbClr>
                  </a:outerShdw>
                </a:effectLst>
              </a:rPr>
              <a:t> sin” or “dead </a:t>
            </a:r>
            <a:r>
              <a:rPr lang="en-GB" sz="3200" b="1" u="sng" dirty="0">
                <a:solidFill>
                  <a:schemeClr val="accent2">
                    <a:lumMod val="50000"/>
                  </a:schemeClr>
                </a:solidFill>
                <a:effectLst>
                  <a:outerShdw blurRad="38100" dist="38100" dir="2700000" algn="tl">
                    <a:srgbClr val="000000">
                      <a:alpha val="43137"/>
                    </a:srgbClr>
                  </a:outerShdw>
                </a:effectLst>
              </a:rPr>
              <a:t>to</a:t>
            </a:r>
            <a:r>
              <a:rPr lang="en-GB" sz="3200" b="1" dirty="0">
                <a:solidFill>
                  <a:schemeClr val="accent2">
                    <a:lumMod val="50000"/>
                  </a:schemeClr>
                </a:solidFill>
                <a:effectLst>
                  <a:outerShdw blurRad="38100" dist="38100" dir="2700000" algn="tl">
                    <a:srgbClr val="000000">
                      <a:alpha val="43137"/>
                    </a:srgbClr>
                  </a:outerShdw>
                </a:effectLst>
              </a:rPr>
              <a:t> sin”</a:t>
            </a:r>
          </a:p>
        </p:txBody>
      </p:sp>
    </p:spTree>
    <p:extLst>
      <p:ext uri="{BB962C8B-B14F-4D97-AF65-F5344CB8AC3E}">
        <p14:creationId xmlns:p14="http://schemas.microsoft.com/office/powerpoint/2010/main" val="78768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015663"/>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p:txBody>
      </p:sp>
      <p:sp>
        <p:nvSpPr>
          <p:cNvPr id="7" name="TextBox 6"/>
          <p:cNvSpPr txBox="1"/>
          <p:nvPr/>
        </p:nvSpPr>
        <p:spPr>
          <a:xfrm>
            <a:off x="1047750" y="2152650"/>
            <a:ext cx="10744200" cy="584775"/>
          </a:xfrm>
          <a:prstGeom prst="rect">
            <a:avLst/>
          </a:prstGeom>
          <a:noFill/>
        </p:spPr>
        <p:txBody>
          <a:bodyPr wrap="square" rtlCol="0">
            <a:spAutoFit/>
          </a:bodyPr>
          <a:lstStyle/>
          <a:p>
            <a:r>
              <a:rPr lang="en-GB" sz="3200" b="1" dirty="0">
                <a:ln>
                  <a:solidFill>
                    <a:schemeClr val="tx1"/>
                  </a:solidFill>
                </a:ln>
                <a:solidFill>
                  <a:srgbClr val="FF0000"/>
                </a:solidFill>
                <a:effectLst>
                  <a:glow rad="63500">
                    <a:srgbClr val="FFFF00"/>
                  </a:glow>
                  <a:outerShdw blurRad="38100" dist="38100" dir="2700000" algn="tl">
                    <a:srgbClr val="000000">
                      <a:alpha val="43137"/>
                    </a:srgbClr>
                  </a:outerShdw>
                </a:effectLst>
              </a:rPr>
              <a:t>Colossians 1:13-14; 1:22; 2:11-14; 2:20</a:t>
            </a:r>
          </a:p>
        </p:txBody>
      </p:sp>
    </p:spTree>
    <p:extLst>
      <p:ext uri="{BB962C8B-B14F-4D97-AF65-F5344CB8AC3E}">
        <p14:creationId xmlns:p14="http://schemas.microsoft.com/office/powerpoint/2010/main" val="1422763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015663"/>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p:txBody>
      </p:sp>
      <p:sp>
        <p:nvSpPr>
          <p:cNvPr id="7" name="TextBox 6"/>
          <p:cNvSpPr txBox="1"/>
          <p:nvPr/>
        </p:nvSpPr>
        <p:spPr>
          <a:xfrm>
            <a:off x="1047750" y="2152650"/>
            <a:ext cx="10744200" cy="1015663"/>
          </a:xfrm>
          <a:prstGeom prst="rect">
            <a:avLst/>
          </a:prstGeom>
          <a:noFill/>
        </p:spPr>
        <p:txBody>
          <a:bodyPr wrap="square" rtlCol="0">
            <a:spAutoFit/>
          </a:bodyPr>
          <a:lstStyle/>
          <a:p>
            <a:r>
              <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rPr>
              <a:t>Colossians 1:13-14; 1:22; 2:11-14; 2:20</a:t>
            </a:r>
          </a:p>
          <a:p>
            <a:r>
              <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rPr>
              <a:t>Wonderful, but still plagued by sin!</a:t>
            </a:r>
          </a:p>
        </p:txBody>
      </p:sp>
    </p:spTree>
    <p:extLst>
      <p:ext uri="{BB962C8B-B14F-4D97-AF65-F5344CB8AC3E}">
        <p14:creationId xmlns:p14="http://schemas.microsoft.com/office/powerpoint/2010/main" val="416269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446550"/>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p:txBody>
      </p:sp>
    </p:spTree>
    <p:extLst>
      <p:ext uri="{BB962C8B-B14F-4D97-AF65-F5344CB8AC3E}">
        <p14:creationId xmlns:p14="http://schemas.microsoft.com/office/powerpoint/2010/main" val="4270103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446550"/>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p:txBody>
      </p:sp>
      <p:sp>
        <p:nvSpPr>
          <p:cNvPr id="5" name="TextBox 4"/>
          <p:cNvSpPr txBox="1"/>
          <p:nvPr/>
        </p:nvSpPr>
        <p:spPr>
          <a:xfrm>
            <a:off x="1047750" y="2686050"/>
            <a:ext cx="10344150" cy="954107"/>
          </a:xfrm>
          <a:prstGeom prst="rect">
            <a:avLst/>
          </a:prstGeom>
          <a:noFill/>
        </p:spPr>
        <p:txBody>
          <a:bodyPr wrap="square" rtlCol="0">
            <a:spAutoFit/>
          </a:bodyPr>
          <a:lstStyle/>
          <a:p>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“Put to death whatever belongs to your earthly nature” </a:t>
            </a:r>
            <a:r>
              <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rPr>
              <a:t>(NIV)</a:t>
            </a:r>
          </a:p>
          <a:p>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“Don’t be controlled  by your body” </a:t>
            </a:r>
            <a:r>
              <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rPr>
              <a:t>(CEV) – </a:t>
            </a:r>
            <a:r>
              <a:rPr lang="en-GB" sz="2000" b="1" dirty="0">
                <a:ln>
                  <a:solidFill>
                    <a:schemeClr val="tx1"/>
                  </a:solidFill>
                </a:ln>
                <a:solidFill>
                  <a:srgbClr val="FF0000"/>
                </a:solidFill>
                <a:effectLst>
                  <a:glow rad="63500">
                    <a:srgbClr val="FFFF00"/>
                  </a:glow>
                  <a:outerShdw blurRad="38100" dist="38100" dir="2700000" algn="tl">
                    <a:srgbClr val="000000">
                      <a:alpha val="43137"/>
                    </a:srgbClr>
                  </a:outerShdw>
                </a:effectLst>
              </a:rPr>
              <a:t>Contemporary English Version</a:t>
            </a:r>
            <a:endParaRPr lang="en-GB" sz="2000" b="1" i="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903189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446550"/>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p:txBody>
      </p:sp>
      <p:sp>
        <p:nvSpPr>
          <p:cNvPr id="5" name="TextBox 4"/>
          <p:cNvSpPr txBox="1"/>
          <p:nvPr/>
        </p:nvSpPr>
        <p:spPr>
          <a:xfrm>
            <a:off x="1047750" y="2686050"/>
            <a:ext cx="10344150" cy="954107"/>
          </a:xfrm>
          <a:prstGeom prst="rect">
            <a:avLst/>
          </a:prstGeom>
          <a:noFill/>
        </p:spPr>
        <p:txBody>
          <a:bodyPr wrap="square" rtlCol="0">
            <a:spAutoFit/>
          </a:bodyPr>
          <a:lstStyle/>
          <a:p>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“Put to death whatever belongs to your earthly nature” </a:t>
            </a:r>
            <a:r>
              <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rPr>
              <a:t>(NIV)</a:t>
            </a:r>
          </a:p>
          <a:p>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“Don’t be controlled  by your body” </a:t>
            </a:r>
            <a:r>
              <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rPr>
              <a:t>(CEV) – </a:t>
            </a:r>
            <a:r>
              <a:rPr lang="en-GB" sz="2000" b="1" dirty="0">
                <a:ln>
                  <a:solidFill>
                    <a:schemeClr val="tx1"/>
                  </a:solidFill>
                </a:ln>
                <a:solidFill>
                  <a:srgbClr val="FF0000"/>
                </a:solidFill>
                <a:effectLst>
                  <a:glow rad="63500">
                    <a:srgbClr val="FFFF00"/>
                  </a:glow>
                  <a:outerShdw blurRad="38100" dist="38100" dir="2700000" algn="tl">
                    <a:srgbClr val="000000">
                      <a:alpha val="43137"/>
                    </a:srgbClr>
                  </a:outerShdw>
                </a:effectLst>
              </a:rPr>
              <a:t>Contemporary English Version</a:t>
            </a:r>
            <a:endParaRPr lang="en-GB" sz="2000" b="1" i="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6" name="TextBox 5"/>
          <p:cNvSpPr txBox="1"/>
          <p:nvPr/>
        </p:nvSpPr>
        <p:spPr>
          <a:xfrm>
            <a:off x="816292" y="3608010"/>
            <a:ext cx="10594109" cy="3108543"/>
          </a:xfrm>
          <a:prstGeom prst="rect">
            <a:avLst/>
          </a:prstGeom>
          <a:noFill/>
        </p:spPr>
        <p:txBody>
          <a:bodyPr wrap="square" rtlCol="0">
            <a:spAutoFit/>
          </a:bodyPr>
          <a:lstStyle/>
          <a:p>
            <a:r>
              <a:rPr lang="en-GB" sz="2800" b="1" dirty="0">
                <a:solidFill>
                  <a:srgbClr val="002060"/>
                </a:solidFill>
                <a:effectLst>
                  <a:outerShdw blurRad="38100" dist="38100" dir="2700000" algn="tl">
                    <a:srgbClr val="000000">
                      <a:alpha val="43137"/>
                    </a:srgbClr>
                  </a:outerShdw>
                </a:effectLst>
              </a:rPr>
              <a:t>Jesus: </a:t>
            </a:r>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If your hand causes you to sin, cut it off. It is better for you to enter life maimed than with two hands to go into hell. And if your foot causes you to sin, cut it off. It is better for you to enter life crippled than to have two feet and be thrown into hell. And if your eye causes you to sin, pluck it out. It is better for you to enter the kingdom of God with one eye than to have two eyes and be thrown into hell”          </a:t>
            </a:r>
            <a:r>
              <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rPr>
              <a:t>Mark 9:43-47</a:t>
            </a:r>
            <a:endParaRPr lang="en-GB" sz="28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365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446550"/>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p:txBody>
      </p:sp>
      <p:sp>
        <p:nvSpPr>
          <p:cNvPr id="6" name="TextBox 5"/>
          <p:cNvSpPr txBox="1"/>
          <p:nvPr/>
        </p:nvSpPr>
        <p:spPr>
          <a:xfrm>
            <a:off x="893930" y="2465725"/>
            <a:ext cx="10594109" cy="3108543"/>
          </a:xfrm>
          <a:prstGeom prst="rect">
            <a:avLst/>
          </a:prstGeom>
          <a:noFill/>
        </p:spPr>
        <p:txBody>
          <a:bodyPr wrap="square" rtlCol="0">
            <a:spAutoFit/>
          </a:bodyPr>
          <a:lstStyle/>
          <a:p>
            <a:r>
              <a:rPr lang="en-GB" sz="2800" b="1" dirty="0">
                <a:solidFill>
                  <a:srgbClr val="002060"/>
                </a:solidFill>
                <a:effectLst>
                  <a:outerShdw blurRad="38100" dist="38100" dir="2700000" algn="tl">
                    <a:srgbClr val="000000">
                      <a:alpha val="43137"/>
                    </a:srgbClr>
                  </a:outerShdw>
                </a:effectLst>
              </a:rPr>
              <a:t>Jesus: </a:t>
            </a:r>
            <a:r>
              <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rPr>
              <a:t>Mark 9:43-47</a:t>
            </a:r>
          </a:p>
          <a:p>
            <a:r>
              <a:rPr lang="en-GB" sz="2800" b="1" dirty="0">
                <a:solidFill>
                  <a:srgbClr val="002060"/>
                </a:solidFill>
                <a:effectLst>
                  <a:outerShdw blurRad="38100" dist="38100" dir="2700000" algn="tl">
                    <a:srgbClr val="000000">
                      <a:alpha val="43137"/>
                    </a:srgbClr>
                  </a:outerShdw>
                </a:effectLst>
              </a:rPr>
              <a:t>Paul: </a:t>
            </a:r>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“the acts of our sinful nature are obvious: sexual immorality, impurity and debauchery, idolatry and witchcraft, hatred, discord, jealousy, fits of rage, selfish ambition, dissensions, factions, envy, drunkenness, orgies and the like. I warn you, as I did before, that those who live like this will not inherit the kingdom of God”   </a:t>
            </a:r>
            <a:r>
              <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rPr>
              <a:t>(Galatians 5:19-21).</a:t>
            </a:r>
            <a:endParaRPr lang="en-GB" sz="28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968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446550"/>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p:txBody>
      </p:sp>
      <p:sp>
        <p:nvSpPr>
          <p:cNvPr id="5" name="TextBox 4"/>
          <p:cNvSpPr txBox="1"/>
          <p:nvPr/>
        </p:nvSpPr>
        <p:spPr>
          <a:xfrm>
            <a:off x="1047750" y="2686050"/>
            <a:ext cx="10344150" cy="584775"/>
          </a:xfrm>
          <a:prstGeom prst="rect">
            <a:avLst/>
          </a:prstGeom>
          <a:noFill/>
        </p:spPr>
        <p:txBody>
          <a:bodyPr wrap="square" rtlCol="0">
            <a:spAutoFit/>
          </a:bodyPr>
          <a:lstStyle/>
          <a:p>
            <a:pPr marL="342900" indent="-342900">
              <a:buFont typeface="Arial" panose="020B0604020202020204" pitchFamily="34" charset="0"/>
              <a:buChar char="•"/>
            </a:pPr>
            <a:r>
              <a:rPr lang="en-GB" sz="32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Immorality</a:t>
            </a:r>
          </a:p>
        </p:txBody>
      </p:sp>
    </p:spTree>
    <p:extLst>
      <p:ext uri="{BB962C8B-B14F-4D97-AF65-F5344CB8AC3E}">
        <p14:creationId xmlns:p14="http://schemas.microsoft.com/office/powerpoint/2010/main" val="41324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446550"/>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p:txBody>
      </p:sp>
      <p:sp>
        <p:nvSpPr>
          <p:cNvPr id="5" name="TextBox 4"/>
          <p:cNvSpPr txBox="1"/>
          <p:nvPr/>
        </p:nvSpPr>
        <p:spPr>
          <a:xfrm>
            <a:off x="1047750" y="2686050"/>
            <a:ext cx="10344150" cy="1015663"/>
          </a:xfrm>
          <a:prstGeom prst="rect">
            <a:avLst/>
          </a:prstGeom>
          <a:noFill/>
        </p:spPr>
        <p:txBody>
          <a:bodyPr wrap="square" rtlCol="0">
            <a:spAutoFit/>
          </a:bodyPr>
          <a:lstStyle/>
          <a:p>
            <a:pPr marL="342900" indent="-342900">
              <a:buFont typeface="Arial" panose="020B0604020202020204" pitchFamily="34" charset="0"/>
              <a:buChar char="•"/>
            </a:pPr>
            <a:r>
              <a:rPr lang="en-GB" sz="28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Immorality</a:t>
            </a:r>
          </a:p>
          <a:p>
            <a:pPr marL="342900" indent="-342900">
              <a:buFont typeface="Arial" panose="020B0604020202020204" pitchFamily="34" charset="0"/>
              <a:buChar char="•"/>
            </a:pPr>
            <a:r>
              <a:rPr lang="en-GB" sz="32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Impurity</a:t>
            </a:r>
          </a:p>
        </p:txBody>
      </p:sp>
    </p:spTree>
    <p:extLst>
      <p:ext uri="{BB962C8B-B14F-4D97-AF65-F5344CB8AC3E}">
        <p14:creationId xmlns:p14="http://schemas.microsoft.com/office/powerpoint/2010/main" val="4088375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446550"/>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p:txBody>
      </p:sp>
      <p:sp>
        <p:nvSpPr>
          <p:cNvPr id="5" name="TextBox 4"/>
          <p:cNvSpPr txBox="1"/>
          <p:nvPr/>
        </p:nvSpPr>
        <p:spPr>
          <a:xfrm>
            <a:off x="1047750" y="2686050"/>
            <a:ext cx="10344150" cy="1446550"/>
          </a:xfrm>
          <a:prstGeom prst="rect">
            <a:avLst/>
          </a:prstGeom>
          <a:noFill/>
        </p:spPr>
        <p:txBody>
          <a:bodyPr wrap="square" rtlCol="0">
            <a:spAutoFit/>
          </a:bodyPr>
          <a:lstStyle/>
          <a:p>
            <a:pPr marL="342900" indent="-342900">
              <a:buFont typeface="Arial" panose="020B0604020202020204" pitchFamily="34" charset="0"/>
              <a:buChar char="•"/>
            </a:pPr>
            <a:r>
              <a:rPr lang="en-GB" sz="28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Immorality</a:t>
            </a:r>
          </a:p>
          <a:p>
            <a:pPr marL="342900" indent="-342900">
              <a:buFont typeface="Arial" panose="020B0604020202020204" pitchFamily="34" charset="0"/>
              <a:buChar char="•"/>
            </a:pPr>
            <a:r>
              <a:rPr lang="en-GB" sz="28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Impurity</a:t>
            </a:r>
          </a:p>
          <a:p>
            <a:pPr marL="342900" indent="-342900">
              <a:buFont typeface="Arial" panose="020B0604020202020204" pitchFamily="34" charset="0"/>
              <a:buChar char="•"/>
            </a:pPr>
            <a:r>
              <a:rPr lang="en-GB" sz="32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Lust</a:t>
            </a:r>
          </a:p>
        </p:txBody>
      </p:sp>
    </p:spTree>
    <p:extLst>
      <p:ext uri="{BB962C8B-B14F-4D97-AF65-F5344CB8AC3E}">
        <p14:creationId xmlns:p14="http://schemas.microsoft.com/office/powerpoint/2010/main" val="2066676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446550"/>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p:txBody>
      </p:sp>
      <p:sp>
        <p:nvSpPr>
          <p:cNvPr id="5" name="TextBox 4"/>
          <p:cNvSpPr txBox="1"/>
          <p:nvPr/>
        </p:nvSpPr>
        <p:spPr>
          <a:xfrm>
            <a:off x="1047750" y="2686050"/>
            <a:ext cx="10344150" cy="1938992"/>
          </a:xfrm>
          <a:prstGeom prst="rect">
            <a:avLst/>
          </a:prstGeom>
          <a:noFill/>
        </p:spPr>
        <p:txBody>
          <a:bodyPr wrap="square" rtlCol="0">
            <a:spAutoFit/>
          </a:bodyPr>
          <a:lstStyle/>
          <a:p>
            <a:pPr marL="342900" indent="-342900">
              <a:buFont typeface="Arial" panose="020B0604020202020204" pitchFamily="34" charset="0"/>
              <a:buChar char="•"/>
            </a:pPr>
            <a:r>
              <a:rPr lang="en-GB" sz="28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Immorality</a:t>
            </a:r>
          </a:p>
          <a:p>
            <a:pPr marL="342900" indent="-342900">
              <a:buFont typeface="Arial" panose="020B0604020202020204" pitchFamily="34" charset="0"/>
              <a:buChar char="•"/>
            </a:pPr>
            <a:r>
              <a:rPr lang="en-GB" sz="28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Impurity</a:t>
            </a:r>
          </a:p>
          <a:p>
            <a:pPr marL="342900" indent="-342900">
              <a:buFont typeface="Arial" panose="020B0604020202020204" pitchFamily="34" charset="0"/>
              <a:buChar char="•"/>
            </a:pPr>
            <a:r>
              <a:rPr lang="en-GB" sz="28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Lust</a:t>
            </a:r>
          </a:p>
          <a:p>
            <a:pPr marL="342900" indent="-342900">
              <a:buFont typeface="Arial" panose="020B0604020202020204" pitchFamily="34" charset="0"/>
              <a:buChar char="•"/>
            </a:pPr>
            <a:r>
              <a:rPr lang="en-GB" sz="32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Evil desires</a:t>
            </a:r>
          </a:p>
        </p:txBody>
      </p:sp>
    </p:spTree>
    <p:extLst>
      <p:ext uri="{BB962C8B-B14F-4D97-AF65-F5344CB8AC3E}">
        <p14:creationId xmlns:p14="http://schemas.microsoft.com/office/powerpoint/2010/main" val="4088760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954107"/>
          </a:xfrm>
          <a:prstGeom prst="rect">
            <a:avLst/>
          </a:prstGeom>
          <a:noFill/>
        </p:spPr>
        <p:txBody>
          <a:bodyPr wrap="square" rtlCol="0">
            <a:spAutoFit/>
          </a:bodyPr>
          <a:lstStyle/>
          <a:p>
            <a:r>
              <a:rPr lang="en-GB" sz="2400" b="1" dirty="0">
                <a:solidFill>
                  <a:schemeClr val="accent2">
                    <a:lumMod val="50000"/>
                  </a:schemeClr>
                </a:solidFill>
                <a:effectLst>
                  <a:outerShdw blurRad="38100" dist="38100" dir="2700000" algn="tl">
                    <a:srgbClr val="000000">
                      <a:alpha val="43137"/>
                    </a:srgbClr>
                  </a:outerShdw>
                </a:effectLst>
              </a:rPr>
              <a:t>Paul’s writings: “dead </a:t>
            </a:r>
            <a:r>
              <a:rPr lang="en-GB" sz="2400" b="1" u="sng" dirty="0">
                <a:solidFill>
                  <a:schemeClr val="accent2">
                    <a:lumMod val="50000"/>
                  </a:schemeClr>
                </a:solidFill>
                <a:effectLst>
                  <a:outerShdw blurRad="38100" dist="38100" dir="2700000" algn="tl">
                    <a:srgbClr val="000000">
                      <a:alpha val="43137"/>
                    </a:srgbClr>
                  </a:outerShdw>
                </a:effectLst>
              </a:rPr>
              <a:t>in</a:t>
            </a:r>
            <a:r>
              <a:rPr lang="en-GB" sz="2400" b="1" dirty="0">
                <a:solidFill>
                  <a:schemeClr val="accent2">
                    <a:lumMod val="50000"/>
                  </a:schemeClr>
                </a:solidFill>
                <a:effectLst>
                  <a:outerShdw blurRad="38100" dist="38100" dir="2700000" algn="tl">
                    <a:srgbClr val="000000">
                      <a:alpha val="43137"/>
                    </a:srgbClr>
                  </a:outerShdw>
                </a:effectLst>
              </a:rPr>
              <a:t> sin” or “dead </a:t>
            </a:r>
            <a:r>
              <a:rPr lang="en-GB" sz="2400" b="1" u="sng" dirty="0">
                <a:solidFill>
                  <a:schemeClr val="accent2">
                    <a:lumMod val="50000"/>
                  </a:schemeClr>
                </a:solidFill>
                <a:effectLst>
                  <a:outerShdw blurRad="38100" dist="38100" dir="2700000" algn="tl">
                    <a:srgbClr val="000000">
                      <a:alpha val="43137"/>
                    </a:srgbClr>
                  </a:outerShdw>
                </a:effectLst>
              </a:rPr>
              <a:t>to</a:t>
            </a:r>
            <a:r>
              <a:rPr lang="en-GB" sz="2400" b="1" dirty="0">
                <a:solidFill>
                  <a:schemeClr val="accent2">
                    <a:lumMod val="50000"/>
                  </a:schemeClr>
                </a:solidFill>
                <a:effectLst>
                  <a:outerShdw blurRad="38100" dist="38100" dir="2700000" algn="tl">
                    <a:srgbClr val="000000">
                      <a:alpha val="43137"/>
                    </a:srgbClr>
                  </a:outerShdw>
                </a:effectLst>
              </a:rPr>
              <a:t> sin”</a:t>
            </a:r>
          </a:p>
          <a:p>
            <a:r>
              <a:rPr lang="en-GB" sz="3200" b="1" dirty="0">
                <a:solidFill>
                  <a:schemeClr val="accent2">
                    <a:lumMod val="50000"/>
                  </a:schemeClr>
                </a:solidFill>
                <a:effectLst>
                  <a:outerShdw blurRad="38100" dist="38100" dir="2700000" algn="tl">
                    <a:srgbClr val="000000">
                      <a:alpha val="43137"/>
                    </a:srgbClr>
                  </a:outerShdw>
                </a:effectLst>
              </a:rPr>
              <a:t>As believers – “work in progress!” </a:t>
            </a:r>
          </a:p>
        </p:txBody>
      </p:sp>
    </p:spTree>
    <p:extLst>
      <p:ext uri="{BB962C8B-B14F-4D97-AF65-F5344CB8AC3E}">
        <p14:creationId xmlns:p14="http://schemas.microsoft.com/office/powerpoint/2010/main" val="3006799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446550"/>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p:txBody>
      </p:sp>
      <p:sp>
        <p:nvSpPr>
          <p:cNvPr id="5" name="TextBox 4"/>
          <p:cNvSpPr txBox="1"/>
          <p:nvPr/>
        </p:nvSpPr>
        <p:spPr>
          <a:xfrm>
            <a:off x="1047750" y="2686050"/>
            <a:ext cx="10344150" cy="2369880"/>
          </a:xfrm>
          <a:prstGeom prst="rect">
            <a:avLst/>
          </a:prstGeom>
          <a:noFill/>
        </p:spPr>
        <p:txBody>
          <a:bodyPr wrap="square" rtlCol="0">
            <a:spAutoFit/>
          </a:bodyPr>
          <a:lstStyle/>
          <a:p>
            <a:pPr marL="342900" indent="-342900">
              <a:buFont typeface="Arial" panose="020B0604020202020204" pitchFamily="34" charset="0"/>
              <a:buChar char="•"/>
            </a:pPr>
            <a:r>
              <a:rPr lang="en-GB" sz="28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Immorality</a:t>
            </a:r>
          </a:p>
          <a:p>
            <a:pPr marL="342900" indent="-342900">
              <a:buFont typeface="Arial" panose="020B0604020202020204" pitchFamily="34" charset="0"/>
              <a:buChar char="•"/>
            </a:pPr>
            <a:r>
              <a:rPr lang="en-GB" sz="28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Impurity</a:t>
            </a:r>
          </a:p>
          <a:p>
            <a:pPr marL="342900" indent="-342900">
              <a:buFont typeface="Arial" panose="020B0604020202020204" pitchFamily="34" charset="0"/>
              <a:buChar char="•"/>
            </a:pPr>
            <a:r>
              <a:rPr lang="en-GB" sz="28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Lust</a:t>
            </a:r>
          </a:p>
          <a:p>
            <a:pPr marL="342900" indent="-342900">
              <a:buFont typeface="Arial" panose="020B0604020202020204" pitchFamily="34" charset="0"/>
              <a:buChar char="•"/>
            </a:pPr>
            <a:r>
              <a:rPr lang="en-GB" sz="28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Evil desires</a:t>
            </a:r>
          </a:p>
          <a:p>
            <a:pPr marL="342900" indent="-342900">
              <a:buFont typeface="Arial" panose="020B0604020202020204" pitchFamily="34" charset="0"/>
              <a:buChar char="•"/>
            </a:pPr>
            <a:r>
              <a:rPr lang="en-GB" sz="3200" b="1" dirty="0">
                <a:ln>
                  <a:solidFill>
                    <a:schemeClr val="tx1"/>
                  </a:solidFill>
                </a:ln>
                <a:solidFill>
                  <a:schemeClr val="accent2">
                    <a:lumMod val="40000"/>
                    <a:lumOff val="60000"/>
                  </a:schemeClr>
                </a:solidFill>
                <a:effectLst>
                  <a:glow rad="63500">
                    <a:srgbClr val="FF0000"/>
                  </a:glow>
                  <a:outerShdw blurRad="38100" dist="38100" dir="2700000" algn="tl">
                    <a:srgbClr val="000000">
                      <a:alpha val="43137"/>
                    </a:srgbClr>
                  </a:outerShdw>
                </a:effectLst>
              </a:rPr>
              <a:t>Greed</a:t>
            </a:r>
          </a:p>
        </p:txBody>
      </p:sp>
    </p:spTree>
    <p:extLst>
      <p:ext uri="{BB962C8B-B14F-4D97-AF65-F5344CB8AC3E}">
        <p14:creationId xmlns:p14="http://schemas.microsoft.com/office/powerpoint/2010/main" val="2945567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877437"/>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p:txBody>
      </p:sp>
    </p:spTree>
    <p:extLst>
      <p:ext uri="{BB962C8B-B14F-4D97-AF65-F5344CB8AC3E}">
        <p14:creationId xmlns:p14="http://schemas.microsoft.com/office/powerpoint/2010/main" val="1094047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877437"/>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p:txBody>
      </p:sp>
      <p:sp>
        <p:nvSpPr>
          <p:cNvPr id="5" name="TextBox 4"/>
          <p:cNvSpPr txBox="1"/>
          <p:nvPr/>
        </p:nvSpPr>
        <p:spPr>
          <a:xfrm>
            <a:off x="1047750" y="3028950"/>
            <a:ext cx="8953500" cy="584775"/>
          </a:xfrm>
          <a:prstGeom prst="rect">
            <a:avLst/>
          </a:prstGeom>
          <a:noFill/>
        </p:spPr>
        <p:txBody>
          <a:bodyPr wrap="square" rtlCol="0">
            <a:spAutoFit/>
          </a:bodyPr>
          <a:lstStyle/>
          <a:p>
            <a:pPr marL="457200" indent="-457200">
              <a:buFont typeface="Arial" panose="020B0604020202020204" pitchFamily="34" charset="0"/>
              <a:buChar char="•"/>
            </a:pPr>
            <a:r>
              <a:rPr lang="en-GB" sz="32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His wrath is a judicial judgment of evil</a:t>
            </a:r>
          </a:p>
        </p:txBody>
      </p:sp>
    </p:spTree>
    <p:extLst>
      <p:ext uri="{BB962C8B-B14F-4D97-AF65-F5344CB8AC3E}">
        <p14:creationId xmlns:p14="http://schemas.microsoft.com/office/powerpoint/2010/main" val="53215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877437"/>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p:txBody>
      </p:sp>
      <p:sp>
        <p:nvSpPr>
          <p:cNvPr id="5" name="TextBox 4"/>
          <p:cNvSpPr txBox="1"/>
          <p:nvPr/>
        </p:nvSpPr>
        <p:spPr>
          <a:xfrm>
            <a:off x="1047749" y="3028950"/>
            <a:ext cx="10010775" cy="1015663"/>
          </a:xfrm>
          <a:prstGeom prst="rect">
            <a:avLst/>
          </a:prstGeom>
          <a:noFill/>
        </p:spPr>
        <p:txBody>
          <a:bodyPr wrap="square" rtlCol="0">
            <a:spAutoFit/>
          </a:bodyPr>
          <a:lstStyle/>
          <a:p>
            <a:pPr marL="457200" indent="-457200">
              <a:buFont typeface="Arial" panose="020B0604020202020204" pitchFamily="34" charset="0"/>
              <a:buChar char="•"/>
            </a:pPr>
            <a:r>
              <a:rPr lang="en-GB" sz="28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His wrath is a judicial judgment of evil</a:t>
            </a:r>
          </a:p>
          <a:p>
            <a:pPr marL="457200" indent="-457200">
              <a:buFont typeface="Arial" panose="020B0604020202020204" pitchFamily="34" charset="0"/>
              <a:buChar char="•"/>
            </a:pPr>
            <a:r>
              <a:rPr lang="en-GB" sz="32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OT prophets constantly warned of sins’ consequences</a:t>
            </a:r>
          </a:p>
        </p:txBody>
      </p:sp>
    </p:spTree>
    <p:extLst>
      <p:ext uri="{BB962C8B-B14F-4D97-AF65-F5344CB8AC3E}">
        <p14:creationId xmlns:p14="http://schemas.microsoft.com/office/powerpoint/2010/main" val="258820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877437"/>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p:txBody>
      </p:sp>
      <p:sp>
        <p:nvSpPr>
          <p:cNvPr id="5" name="TextBox 4"/>
          <p:cNvSpPr txBox="1"/>
          <p:nvPr/>
        </p:nvSpPr>
        <p:spPr>
          <a:xfrm>
            <a:off x="1047749" y="3028950"/>
            <a:ext cx="11039476" cy="1446550"/>
          </a:xfrm>
          <a:prstGeom prst="rect">
            <a:avLst/>
          </a:prstGeom>
          <a:noFill/>
        </p:spPr>
        <p:txBody>
          <a:bodyPr wrap="square" rtlCol="0">
            <a:spAutoFit/>
          </a:bodyPr>
          <a:lstStyle/>
          <a:p>
            <a:pPr marL="457200" indent="-457200">
              <a:buFont typeface="Arial" panose="020B0604020202020204" pitchFamily="34" charset="0"/>
              <a:buChar char="•"/>
            </a:pPr>
            <a:r>
              <a:rPr lang="en-GB" sz="28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His wrath is a judicial judgment of evil</a:t>
            </a:r>
          </a:p>
          <a:p>
            <a:pPr marL="457200" indent="-457200">
              <a:buFont typeface="Arial" panose="020B0604020202020204" pitchFamily="34" charset="0"/>
              <a:buChar char="•"/>
            </a:pPr>
            <a:r>
              <a:rPr lang="en-GB" sz="28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OT prophets constantly warned of sins’ consequences</a:t>
            </a:r>
          </a:p>
          <a:p>
            <a:pPr marL="457200" indent="-457200">
              <a:buFont typeface="Arial" panose="020B0604020202020204" pitchFamily="34" charset="0"/>
              <a:buChar char="•"/>
            </a:pPr>
            <a:r>
              <a:rPr lang="en-GB" sz="32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Fall of Empires - </a:t>
            </a:r>
            <a:r>
              <a:rPr lang="en-GB" sz="2800" b="1" dirty="0">
                <a:ln>
                  <a:solidFill>
                    <a:schemeClr val="tx1"/>
                  </a:solidFill>
                </a:ln>
                <a:solidFill>
                  <a:schemeClr val="accent5">
                    <a:lumMod val="75000"/>
                  </a:schemeClr>
                </a:solidFill>
                <a:effectLst>
                  <a:glow rad="63500">
                    <a:srgbClr val="FFFF00"/>
                  </a:glow>
                  <a:outerShdw blurRad="38100" dist="38100" dir="2700000" algn="tl">
                    <a:srgbClr val="000000">
                      <a:alpha val="43137"/>
                    </a:srgbClr>
                  </a:outerShdw>
                </a:effectLst>
              </a:rPr>
              <a:t>Nineveh, Babylon, Persia, Greece and Rome</a:t>
            </a:r>
          </a:p>
        </p:txBody>
      </p:sp>
    </p:spTree>
    <p:extLst>
      <p:ext uri="{BB962C8B-B14F-4D97-AF65-F5344CB8AC3E}">
        <p14:creationId xmlns:p14="http://schemas.microsoft.com/office/powerpoint/2010/main" val="384599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877437"/>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p:txBody>
      </p:sp>
      <p:sp>
        <p:nvSpPr>
          <p:cNvPr id="5" name="TextBox 4"/>
          <p:cNvSpPr txBox="1"/>
          <p:nvPr/>
        </p:nvSpPr>
        <p:spPr>
          <a:xfrm>
            <a:off x="1047749" y="3028950"/>
            <a:ext cx="10772776" cy="2369880"/>
          </a:xfrm>
          <a:prstGeom prst="rect">
            <a:avLst/>
          </a:prstGeom>
          <a:noFill/>
        </p:spPr>
        <p:txBody>
          <a:bodyPr wrap="square" rtlCol="0">
            <a:spAutoFit/>
          </a:bodyPr>
          <a:lstStyle/>
          <a:p>
            <a:pPr marL="457200" indent="-457200">
              <a:buFont typeface="Arial" panose="020B0604020202020204" pitchFamily="34" charset="0"/>
              <a:buChar char="•"/>
            </a:pPr>
            <a:r>
              <a:rPr lang="en-GB" sz="28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His wrath is a judicial judgment of evil</a:t>
            </a:r>
          </a:p>
          <a:p>
            <a:pPr marL="457200" indent="-457200">
              <a:buFont typeface="Arial" panose="020B0604020202020204" pitchFamily="34" charset="0"/>
              <a:buChar char="•"/>
            </a:pPr>
            <a:r>
              <a:rPr lang="en-GB" sz="28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OT prophets constantly warned of sins’ consequences</a:t>
            </a:r>
          </a:p>
          <a:p>
            <a:pPr marL="457200" indent="-457200">
              <a:buFont typeface="Arial" panose="020B0604020202020204" pitchFamily="34" charset="0"/>
              <a:buChar char="•"/>
            </a:pPr>
            <a:r>
              <a:rPr lang="en-GB" sz="28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Fall of Empires: </a:t>
            </a:r>
            <a:r>
              <a:rPr lang="en-GB" sz="2800" b="1" dirty="0">
                <a:ln>
                  <a:solidFill>
                    <a:schemeClr val="tx1"/>
                  </a:solidFill>
                </a:ln>
                <a:solidFill>
                  <a:schemeClr val="accent5">
                    <a:lumMod val="75000"/>
                  </a:schemeClr>
                </a:solidFill>
                <a:effectLst>
                  <a:glow rad="63500">
                    <a:srgbClr val="FFFF00"/>
                  </a:glow>
                  <a:outerShdw blurRad="38100" dist="38100" dir="2700000" algn="tl">
                    <a:srgbClr val="000000">
                      <a:alpha val="43137"/>
                    </a:srgbClr>
                  </a:outerShdw>
                </a:effectLst>
              </a:rPr>
              <a:t>Nineveh, Babylon, Persia, Greece and Rome</a:t>
            </a:r>
          </a:p>
          <a:p>
            <a:pPr marL="457200" indent="-457200">
              <a:buFont typeface="Arial" panose="020B0604020202020204" pitchFamily="34" charset="0"/>
              <a:buChar char="•"/>
            </a:pPr>
            <a:r>
              <a:rPr lang="en-GB" sz="32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Redemptive intention – God hates cancer but loves the patient! </a:t>
            </a:r>
          </a:p>
        </p:txBody>
      </p:sp>
    </p:spTree>
    <p:extLst>
      <p:ext uri="{BB962C8B-B14F-4D97-AF65-F5344CB8AC3E}">
        <p14:creationId xmlns:p14="http://schemas.microsoft.com/office/powerpoint/2010/main" val="896590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877437"/>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p:txBody>
      </p:sp>
      <p:sp>
        <p:nvSpPr>
          <p:cNvPr id="5" name="TextBox 4"/>
          <p:cNvSpPr txBox="1"/>
          <p:nvPr/>
        </p:nvSpPr>
        <p:spPr>
          <a:xfrm>
            <a:off x="1047749" y="3028950"/>
            <a:ext cx="10772776" cy="2739211"/>
          </a:xfrm>
          <a:prstGeom prst="rect">
            <a:avLst/>
          </a:prstGeom>
          <a:noFill/>
        </p:spPr>
        <p:txBody>
          <a:bodyPr wrap="square" rtlCol="0">
            <a:spAutoFit/>
          </a:bodyPr>
          <a:lstStyle/>
          <a:p>
            <a:pPr marL="457200" indent="-457200">
              <a:buFont typeface="Arial" panose="020B0604020202020204" pitchFamily="34" charset="0"/>
              <a:buChar char="•"/>
            </a:pPr>
            <a:r>
              <a:rPr lang="en-GB" sz="28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His wrath is a judicial judgment of evil</a:t>
            </a:r>
          </a:p>
          <a:p>
            <a:pPr marL="457200" indent="-457200">
              <a:buFont typeface="Arial" panose="020B0604020202020204" pitchFamily="34" charset="0"/>
              <a:buChar char="•"/>
            </a:pPr>
            <a:r>
              <a:rPr lang="en-GB" sz="28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OT prophets constantly warned of sins’ consequences</a:t>
            </a:r>
          </a:p>
          <a:p>
            <a:pPr marL="457200" indent="-457200">
              <a:buFont typeface="Arial" panose="020B0604020202020204" pitchFamily="34" charset="0"/>
              <a:buChar char="•"/>
            </a:pPr>
            <a:r>
              <a:rPr lang="en-GB" sz="28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Fall of Empires: Nineveh, Babylon, Persia, Greece and Rome</a:t>
            </a:r>
          </a:p>
          <a:p>
            <a:pPr marL="457200" indent="-457200">
              <a:buFont typeface="Arial" panose="020B0604020202020204" pitchFamily="34" charset="0"/>
              <a:buChar char="•"/>
            </a:pPr>
            <a:r>
              <a:rPr lang="en-GB" sz="28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There is always a redemptive intention – God hates cancer but loves the patient!</a:t>
            </a:r>
          </a:p>
          <a:p>
            <a:pPr marL="457200" indent="-457200">
              <a:buFont typeface="Arial" panose="020B0604020202020204" pitchFamily="34" charset="0"/>
              <a:buChar char="•"/>
            </a:pPr>
            <a:r>
              <a:rPr lang="en-GB" sz="3200" b="1" dirty="0">
                <a:ln>
                  <a:solidFill>
                    <a:schemeClr val="tx1"/>
                  </a:solidFill>
                </a:ln>
                <a:solidFill>
                  <a:schemeClr val="accent5">
                    <a:lumMod val="75000"/>
                  </a:schemeClr>
                </a:solidFill>
                <a:effectLst>
                  <a:glow rad="63500">
                    <a:schemeClr val="bg1"/>
                  </a:glow>
                  <a:outerShdw blurRad="38100" dist="38100" dir="2700000" algn="tl">
                    <a:srgbClr val="000000">
                      <a:alpha val="43137"/>
                    </a:srgbClr>
                  </a:outerShdw>
                </a:effectLst>
              </a:rPr>
              <a:t>Consider the state of our nation </a:t>
            </a:r>
          </a:p>
        </p:txBody>
      </p:sp>
    </p:spTree>
    <p:extLst>
      <p:ext uri="{BB962C8B-B14F-4D97-AF65-F5344CB8AC3E}">
        <p14:creationId xmlns:p14="http://schemas.microsoft.com/office/powerpoint/2010/main" val="2125587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2862322"/>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a:p>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Suggestions to becoming victorious:</a:t>
            </a:r>
          </a:p>
        </p:txBody>
      </p:sp>
    </p:spTree>
    <p:extLst>
      <p:ext uri="{BB962C8B-B14F-4D97-AF65-F5344CB8AC3E}">
        <p14:creationId xmlns:p14="http://schemas.microsoft.com/office/powerpoint/2010/main" val="163909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3354765"/>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a:p>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Suggestions to becoming victorious:</a:t>
            </a:r>
          </a:p>
          <a:p>
            <a:pPr marL="714375" indent="-352425">
              <a:buFont typeface="Wingdings" panose="05000000000000000000" pitchFamily="2" charset="2"/>
              <a:buChar char="Ø"/>
            </a:pPr>
            <a:r>
              <a:rPr lang="en-GB" sz="3200" b="1" dirty="0">
                <a:ln>
                  <a:solidFill>
                    <a:schemeClr val="tx1"/>
                  </a:solidFill>
                </a:ln>
                <a:solidFill>
                  <a:srgbClr val="0070C0"/>
                </a:solidFill>
                <a:effectLst>
                  <a:glow rad="63500">
                    <a:schemeClr val="bg1"/>
                  </a:glow>
                  <a:outerShdw blurRad="38100" dist="38100" dir="2700000" algn="tl">
                    <a:srgbClr val="000000">
                      <a:alpha val="43137"/>
                    </a:srgbClr>
                  </a:outerShdw>
                </a:effectLst>
              </a:rPr>
              <a:t>Fix our eyes on Jesus</a:t>
            </a:r>
          </a:p>
        </p:txBody>
      </p:sp>
    </p:spTree>
    <p:extLst>
      <p:ext uri="{BB962C8B-B14F-4D97-AF65-F5344CB8AC3E}">
        <p14:creationId xmlns:p14="http://schemas.microsoft.com/office/powerpoint/2010/main" val="4048444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3847207"/>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a:p>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Suggestions to becoming victorious:</a:t>
            </a:r>
          </a:p>
          <a:p>
            <a:pPr marL="714375" indent="-352425">
              <a:buFont typeface="Wingdings" panose="05000000000000000000" pitchFamily="2" charset="2"/>
              <a:buChar char="Ø"/>
            </a:pPr>
            <a:r>
              <a:rPr lang="en-GB" sz="2800" b="1" dirty="0">
                <a:ln>
                  <a:solidFill>
                    <a:schemeClr val="tx1"/>
                  </a:solidFill>
                </a:ln>
                <a:solidFill>
                  <a:srgbClr val="0070C0"/>
                </a:solidFill>
                <a:effectLst>
                  <a:glow rad="63500">
                    <a:schemeClr val="bg1"/>
                  </a:glow>
                  <a:outerShdw blurRad="38100" dist="38100" dir="2700000" algn="tl">
                    <a:srgbClr val="000000">
                      <a:alpha val="43137"/>
                    </a:srgbClr>
                  </a:outerShdw>
                </a:effectLst>
              </a:rPr>
              <a:t>Fix our eyes on Jesus</a:t>
            </a:r>
          </a:p>
          <a:p>
            <a:pPr marL="714375" indent="-352425">
              <a:buFont typeface="Wingdings" panose="05000000000000000000" pitchFamily="2" charset="2"/>
              <a:buChar char="Ø"/>
            </a:pPr>
            <a:r>
              <a:rPr lang="en-GB" sz="3200" b="1" dirty="0">
                <a:ln>
                  <a:solidFill>
                    <a:schemeClr val="tx1"/>
                  </a:solidFill>
                </a:ln>
                <a:solidFill>
                  <a:srgbClr val="0070C0"/>
                </a:solidFill>
                <a:effectLst>
                  <a:glow rad="63500">
                    <a:schemeClr val="bg1"/>
                  </a:glow>
                  <a:outerShdw blurRad="38100" dist="38100" dir="2700000" algn="tl">
                    <a:srgbClr val="000000">
                      <a:alpha val="43137"/>
                    </a:srgbClr>
                  </a:outerShdw>
                </a:effectLst>
              </a:rPr>
              <a:t>Confess that we need help</a:t>
            </a:r>
          </a:p>
        </p:txBody>
      </p:sp>
    </p:spTree>
    <p:extLst>
      <p:ext uri="{BB962C8B-B14F-4D97-AF65-F5344CB8AC3E}">
        <p14:creationId xmlns:p14="http://schemas.microsoft.com/office/powerpoint/2010/main" val="209396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384995"/>
          </a:xfrm>
          <a:prstGeom prst="rect">
            <a:avLst/>
          </a:prstGeom>
          <a:noFill/>
        </p:spPr>
        <p:txBody>
          <a:bodyPr wrap="square" rtlCol="0">
            <a:spAutoFit/>
          </a:bodyPr>
          <a:lstStyle/>
          <a:p>
            <a:r>
              <a:rPr lang="en-GB" sz="2400" b="1" dirty="0">
                <a:solidFill>
                  <a:schemeClr val="accent2">
                    <a:lumMod val="50000"/>
                  </a:schemeClr>
                </a:solidFill>
                <a:effectLst>
                  <a:outerShdw blurRad="38100" dist="38100" dir="2700000" algn="tl">
                    <a:srgbClr val="000000">
                      <a:alpha val="43137"/>
                    </a:srgbClr>
                  </a:outerShdw>
                </a:effectLst>
              </a:rPr>
              <a:t>Paul’s writings: “dead </a:t>
            </a:r>
            <a:r>
              <a:rPr lang="en-GB" sz="2400" b="1" u="sng" dirty="0">
                <a:solidFill>
                  <a:schemeClr val="accent2">
                    <a:lumMod val="50000"/>
                  </a:schemeClr>
                </a:solidFill>
                <a:effectLst>
                  <a:outerShdw blurRad="38100" dist="38100" dir="2700000" algn="tl">
                    <a:srgbClr val="000000">
                      <a:alpha val="43137"/>
                    </a:srgbClr>
                  </a:outerShdw>
                </a:effectLst>
              </a:rPr>
              <a:t>in</a:t>
            </a:r>
            <a:r>
              <a:rPr lang="en-GB" sz="2400" b="1" dirty="0">
                <a:solidFill>
                  <a:schemeClr val="accent2">
                    <a:lumMod val="50000"/>
                  </a:schemeClr>
                </a:solidFill>
                <a:effectLst>
                  <a:outerShdw blurRad="38100" dist="38100" dir="2700000" algn="tl">
                    <a:srgbClr val="000000">
                      <a:alpha val="43137"/>
                    </a:srgbClr>
                  </a:outerShdw>
                </a:effectLst>
              </a:rPr>
              <a:t> sin” or “dead </a:t>
            </a:r>
            <a:r>
              <a:rPr lang="en-GB" sz="2400" b="1" u="sng" dirty="0">
                <a:solidFill>
                  <a:schemeClr val="accent2">
                    <a:lumMod val="50000"/>
                  </a:schemeClr>
                </a:solidFill>
                <a:effectLst>
                  <a:outerShdw blurRad="38100" dist="38100" dir="2700000" algn="tl">
                    <a:srgbClr val="000000">
                      <a:alpha val="43137"/>
                    </a:srgbClr>
                  </a:outerShdw>
                </a:effectLst>
              </a:rPr>
              <a:t>to</a:t>
            </a:r>
            <a:r>
              <a:rPr lang="en-GB" sz="2400" b="1" dirty="0">
                <a:solidFill>
                  <a:schemeClr val="accent2">
                    <a:lumMod val="50000"/>
                  </a:schemeClr>
                </a:solidFill>
                <a:effectLst>
                  <a:outerShdw blurRad="38100" dist="38100" dir="2700000" algn="tl">
                    <a:srgbClr val="000000">
                      <a:alpha val="43137"/>
                    </a:srgbClr>
                  </a:outerShdw>
                </a:effectLst>
              </a:rPr>
              <a:t> sin”</a:t>
            </a:r>
          </a:p>
          <a:p>
            <a:r>
              <a:rPr lang="en-GB" sz="2800" b="1" dirty="0">
                <a:solidFill>
                  <a:schemeClr val="accent2">
                    <a:lumMod val="50000"/>
                  </a:schemeClr>
                </a:solidFill>
                <a:effectLst>
                  <a:outerShdw blurRad="38100" dist="38100" dir="2700000" algn="tl">
                    <a:srgbClr val="000000">
                      <a:alpha val="43137"/>
                    </a:srgbClr>
                  </a:outerShdw>
                </a:effectLst>
              </a:rPr>
              <a:t>As believers – “work in progress!”</a:t>
            </a:r>
          </a:p>
          <a:p>
            <a:r>
              <a:rPr lang="en-GB" sz="3200" b="1" dirty="0">
                <a:solidFill>
                  <a:schemeClr val="accent2">
                    <a:lumMod val="50000"/>
                  </a:schemeClr>
                </a:solidFill>
                <a:effectLst>
                  <a:outerShdw blurRad="38100" dist="38100" dir="2700000" algn="tl">
                    <a:srgbClr val="000000">
                      <a:alpha val="43137"/>
                    </a:srgbClr>
                  </a:outerShdw>
                </a:effectLst>
              </a:rPr>
              <a:t>Already seen legalist’s solution – </a:t>
            </a:r>
            <a:r>
              <a:rPr lang="en-GB" sz="3200" b="1" dirty="0">
                <a:ln>
                  <a:solidFill>
                    <a:schemeClr val="tx1"/>
                  </a:solidFill>
                </a:ln>
                <a:solidFill>
                  <a:srgbClr val="FF0000"/>
                </a:solidFill>
                <a:effectLst>
                  <a:glow rad="50800">
                    <a:srgbClr val="FFFF00"/>
                  </a:glow>
                  <a:outerShdw blurRad="38100" dist="38100" dir="2700000" algn="tl">
                    <a:srgbClr val="000000">
                      <a:alpha val="43137"/>
                    </a:srgbClr>
                  </a:outerShdw>
                </a:effectLst>
              </a:rPr>
              <a:t>“don’t handle, taste, touch!” </a:t>
            </a:r>
          </a:p>
        </p:txBody>
      </p:sp>
    </p:spTree>
    <p:extLst>
      <p:ext uri="{BB962C8B-B14F-4D97-AF65-F5344CB8AC3E}">
        <p14:creationId xmlns:p14="http://schemas.microsoft.com/office/powerpoint/2010/main" val="193196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4278094"/>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a:p>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Suggestions to becoming victorious:</a:t>
            </a:r>
          </a:p>
          <a:p>
            <a:pPr marL="714375" indent="-352425">
              <a:buFont typeface="Wingdings" panose="05000000000000000000" pitchFamily="2" charset="2"/>
              <a:buChar char="Ø"/>
            </a:pPr>
            <a:r>
              <a:rPr lang="en-GB" sz="2800" b="1" dirty="0">
                <a:ln>
                  <a:solidFill>
                    <a:schemeClr val="tx1"/>
                  </a:solidFill>
                </a:ln>
                <a:solidFill>
                  <a:srgbClr val="0070C0"/>
                </a:solidFill>
                <a:effectLst>
                  <a:glow rad="63500">
                    <a:schemeClr val="bg1"/>
                  </a:glow>
                  <a:outerShdw blurRad="38100" dist="38100" dir="2700000" algn="tl">
                    <a:srgbClr val="000000">
                      <a:alpha val="43137"/>
                    </a:srgbClr>
                  </a:outerShdw>
                </a:effectLst>
              </a:rPr>
              <a:t>Fix our eyes on Jesus</a:t>
            </a:r>
          </a:p>
          <a:p>
            <a:pPr marL="714375" indent="-352425">
              <a:buFont typeface="Wingdings" panose="05000000000000000000" pitchFamily="2" charset="2"/>
              <a:buChar char="Ø"/>
            </a:pPr>
            <a:r>
              <a:rPr lang="en-GB" sz="2800" b="1" dirty="0">
                <a:ln>
                  <a:solidFill>
                    <a:schemeClr val="tx1"/>
                  </a:solidFill>
                </a:ln>
                <a:solidFill>
                  <a:srgbClr val="0070C0"/>
                </a:solidFill>
                <a:effectLst>
                  <a:glow rad="63500">
                    <a:schemeClr val="bg1"/>
                  </a:glow>
                  <a:outerShdw blurRad="38100" dist="38100" dir="2700000" algn="tl">
                    <a:srgbClr val="000000">
                      <a:alpha val="43137"/>
                    </a:srgbClr>
                  </a:outerShdw>
                </a:effectLst>
              </a:rPr>
              <a:t>Confess that we need help</a:t>
            </a:r>
          </a:p>
          <a:p>
            <a:pPr marL="714375" indent="-352425">
              <a:buFont typeface="Wingdings" panose="05000000000000000000" pitchFamily="2" charset="2"/>
              <a:buChar char="Ø"/>
            </a:pPr>
            <a:r>
              <a:rPr lang="en-GB" sz="3200" b="1" dirty="0">
                <a:ln>
                  <a:solidFill>
                    <a:schemeClr val="tx1"/>
                  </a:solidFill>
                </a:ln>
                <a:solidFill>
                  <a:srgbClr val="0070C0"/>
                </a:solidFill>
                <a:effectLst>
                  <a:glow rad="63500">
                    <a:schemeClr val="bg1"/>
                  </a:glow>
                  <a:outerShdw blurRad="38100" dist="38100" dir="2700000" algn="tl">
                    <a:srgbClr val="000000">
                      <a:alpha val="43137"/>
                    </a:srgbClr>
                  </a:outerShdw>
                </a:effectLst>
              </a:rPr>
              <a:t>Appreciate the true nature of our life in Christ</a:t>
            </a:r>
          </a:p>
        </p:txBody>
      </p:sp>
    </p:spTree>
    <p:extLst>
      <p:ext uri="{BB962C8B-B14F-4D97-AF65-F5344CB8AC3E}">
        <p14:creationId xmlns:p14="http://schemas.microsoft.com/office/powerpoint/2010/main" val="181999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4708981"/>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a:p>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Suggestions to becoming victorious:</a:t>
            </a:r>
          </a:p>
          <a:p>
            <a:pPr marL="714375" indent="-352425">
              <a:buFont typeface="Wingdings" panose="05000000000000000000" pitchFamily="2" charset="2"/>
              <a:buChar char="Ø"/>
            </a:pPr>
            <a:r>
              <a:rPr lang="en-GB" sz="2800" b="1">
                <a:ln>
                  <a:solidFill>
                    <a:schemeClr val="tx1"/>
                  </a:solidFill>
                </a:ln>
                <a:solidFill>
                  <a:srgbClr val="0070C0"/>
                </a:solidFill>
                <a:effectLst>
                  <a:glow rad="63500">
                    <a:schemeClr val="bg1"/>
                  </a:glow>
                  <a:outerShdw blurRad="38100" dist="38100" dir="2700000" algn="tl">
                    <a:srgbClr val="000000">
                      <a:alpha val="43137"/>
                    </a:srgbClr>
                  </a:outerShdw>
                </a:effectLst>
              </a:rPr>
              <a:t>Fix our </a:t>
            </a:r>
            <a:r>
              <a:rPr lang="en-GB" sz="2800" b="1" dirty="0">
                <a:ln>
                  <a:solidFill>
                    <a:schemeClr val="tx1"/>
                  </a:solidFill>
                </a:ln>
                <a:solidFill>
                  <a:srgbClr val="0070C0"/>
                </a:solidFill>
                <a:effectLst>
                  <a:glow rad="63500">
                    <a:schemeClr val="bg1"/>
                  </a:glow>
                  <a:outerShdw blurRad="38100" dist="38100" dir="2700000" algn="tl">
                    <a:srgbClr val="000000">
                      <a:alpha val="43137"/>
                    </a:srgbClr>
                  </a:outerShdw>
                </a:effectLst>
              </a:rPr>
              <a:t>eyes on Jesus</a:t>
            </a:r>
          </a:p>
          <a:p>
            <a:pPr marL="714375" indent="-352425">
              <a:buFont typeface="Wingdings" panose="05000000000000000000" pitchFamily="2" charset="2"/>
              <a:buChar char="Ø"/>
            </a:pPr>
            <a:r>
              <a:rPr lang="en-GB" sz="2800" b="1" dirty="0">
                <a:ln>
                  <a:solidFill>
                    <a:schemeClr val="tx1"/>
                  </a:solidFill>
                </a:ln>
                <a:solidFill>
                  <a:srgbClr val="0070C0"/>
                </a:solidFill>
                <a:effectLst>
                  <a:glow rad="63500">
                    <a:schemeClr val="bg1"/>
                  </a:glow>
                  <a:outerShdw blurRad="38100" dist="38100" dir="2700000" algn="tl">
                    <a:srgbClr val="000000">
                      <a:alpha val="43137"/>
                    </a:srgbClr>
                  </a:outerShdw>
                </a:effectLst>
              </a:rPr>
              <a:t>Confess that we need help</a:t>
            </a:r>
          </a:p>
          <a:p>
            <a:pPr marL="714375" indent="-352425">
              <a:buFont typeface="Wingdings" panose="05000000000000000000" pitchFamily="2" charset="2"/>
              <a:buChar char="Ø"/>
            </a:pPr>
            <a:r>
              <a:rPr lang="en-GB" sz="2800" b="1" dirty="0">
                <a:ln>
                  <a:solidFill>
                    <a:schemeClr val="tx1"/>
                  </a:solidFill>
                </a:ln>
                <a:solidFill>
                  <a:srgbClr val="0070C0"/>
                </a:solidFill>
                <a:effectLst>
                  <a:glow rad="63500">
                    <a:schemeClr val="bg1"/>
                  </a:glow>
                  <a:outerShdw blurRad="38100" dist="38100" dir="2700000" algn="tl">
                    <a:srgbClr val="000000">
                      <a:alpha val="43137"/>
                    </a:srgbClr>
                  </a:outerShdw>
                </a:effectLst>
              </a:rPr>
              <a:t>Appreciate the true nature of our life in Christ</a:t>
            </a:r>
          </a:p>
          <a:p>
            <a:pPr marL="714375" indent="-352425">
              <a:buFont typeface="Wingdings" panose="05000000000000000000" pitchFamily="2" charset="2"/>
              <a:buChar char="Ø"/>
            </a:pPr>
            <a:r>
              <a:rPr lang="en-GB" sz="3200" b="1" dirty="0">
                <a:ln>
                  <a:solidFill>
                    <a:schemeClr val="tx1"/>
                  </a:solidFill>
                </a:ln>
                <a:solidFill>
                  <a:srgbClr val="0070C0"/>
                </a:solidFill>
                <a:effectLst>
                  <a:glow rad="63500">
                    <a:schemeClr val="bg1"/>
                  </a:glow>
                  <a:outerShdw blurRad="38100" dist="38100" dir="2700000" algn="tl">
                    <a:srgbClr val="000000">
                      <a:alpha val="43137"/>
                    </a:srgbClr>
                  </a:outerShdw>
                </a:effectLst>
              </a:rPr>
              <a:t>Be alert to the warning signs</a:t>
            </a:r>
          </a:p>
        </p:txBody>
      </p:sp>
    </p:spTree>
    <p:extLst>
      <p:ext uri="{BB962C8B-B14F-4D97-AF65-F5344CB8AC3E}">
        <p14:creationId xmlns:p14="http://schemas.microsoft.com/office/powerpoint/2010/main" val="2590601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139869"/>
          </a:xfrm>
          <a:prstGeom prst="rect">
            <a:avLst/>
          </a:prstGeom>
          <a:noFill/>
          <a:ln>
            <a:noFill/>
          </a:ln>
        </p:spPr>
        <p:txBody>
          <a:bodyPr wrap="square" rtlCol="0">
            <a:spAutoFit/>
          </a:bodyPr>
          <a:lstStyle/>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 are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we’ve become</a:t>
            </a:r>
          </a:p>
          <a:p>
            <a:pPr marL="514350" indent="-514350">
              <a:buAutoNum type="arabicPeriod"/>
            </a:pPr>
            <a:r>
              <a:rPr lang="en-GB" sz="28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reality of what needs dealing with!</a:t>
            </a:r>
          </a:p>
          <a:p>
            <a:pPr marL="514350" indent="-514350">
              <a:buAutoNum type="arabicPeriod"/>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The wrath of God is coming</a:t>
            </a:r>
          </a:p>
          <a:p>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Suggestions to becoming victorious:</a:t>
            </a:r>
          </a:p>
          <a:p>
            <a:pPr marL="714375" indent="-352425">
              <a:buFont typeface="Wingdings" panose="05000000000000000000" pitchFamily="2" charset="2"/>
              <a:buChar char="Ø"/>
            </a:pPr>
            <a:r>
              <a:rPr lang="en-GB" sz="2800" b="1" dirty="0">
                <a:ln>
                  <a:solidFill>
                    <a:schemeClr val="tx1"/>
                  </a:solidFill>
                </a:ln>
                <a:solidFill>
                  <a:srgbClr val="0070C0"/>
                </a:solidFill>
                <a:effectLst>
                  <a:glow rad="63500">
                    <a:schemeClr val="bg1"/>
                  </a:glow>
                  <a:outerShdw blurRad="38100" dist="38100" dir="2700000" algn="tl">
                    <a:srgbClr val="000000">
                      <a:alpha val="43137"/>
                    </a:srgbClr>
                  </a:outerShdw>
                </a:effectLst>
              </a:rPr>
              <a:t>Fix our eyes on Jesus</a:t>
            </a:r>
          </a:p>
          <a:p>
            <a:pPr marL="714375" indent="-352425">
              <a:buFont typeface="Wingdings" panose="05000000000000000000" pitchFamily="2" charset="2"/>
              <a:buChar char="Ø"/>
            </a:pPr>
            <a:r>
              <a:rPr lang="en-GB" sz="2800" b="1" dirty="0">
                <a:ln>
                  <a:solidFill>
                    <a:schemeClr val="tx1"/>
                  </a:solidFill>
                </a:ln>
                <a:solidFill>
                  <a:srgbClr val="0070C0"/>
                </a:solidFill>
                <a:effectLst>
                  <a:glow rad="63500">
                    <a:schemeClr val="bg1"/>
                  </a:glow>
                  <a:outerShdw blurRad="38100" dist="38100" dir="2700000" algn="tl">
                    <a:srgbClr val="000000">
                      <a:alpha val="43137"/>
                    </a:srgbClr>
                  </a:outerShdw>
                </a:effectLst>
              </a:rPr>
              <a:t>Confess that we need help</a:t>
            </a:r>
          </a:p>
          <a:p>
            <a:pPr marL="714375" indent="-352425">
              <a:buFont typeface="Wingdings" panose="05000000000000000000" pitchFamily="2" charset="2"/>
              <a:buChar char="Ø"/>
            </a:pPr>
            <a:r>
              <a:rPr lang="en-GB" sz="2800" b="1" dirty="0">
                <a:ln>
                  <a:solidFill>
                    <a:schemeClr val="tx1"/>
                  </a:solidFill>
                </a:ln>
                <a:solidFill>
                  <a:srgbClr val="0070C0"/>
                </a:solidFill>
                <a:effectLst>
                  <a:glow rad="63500">
                    <a:schemeClr val="bg1"/>
                  </a:glow>
                  <a:outerShdw blurRad="38100" dist="38100" dir="2700000" algn="tl">
                    <a:srgbClr val="000000">
                      <a:alpha val="43137"/>
                    </a:srgbClr>
                  </a:outerShdw>
                </a:effectLst>
              </a:rPr>
              <a:t>Appreciate the true nature of our life in Christ</a:t>
            </a:r>
          </a:p>
          <a:p>
            <a:pPr marL="714375" indent="-352425">
              <a:buFont typeface="Wingdings" panose="05000000000000000000" pitchFamily="2" charset="2"/>
              <a:buChar char="Ø"/>
            </a:pPr>
            <a:r>
              <a:rPr lang="en-GB" sz="2800" b="1" dirty="0">
                <a:ln>
                  <a:solidFill>
                    <a:schemeClr val="tx1"/>
                  </a:solidFill>
                </a:ln>
                <a:solidFill>
                  <a:srgbClr val="0070C0"/>
                </a:solidFill>
                <a:effectLst>
                  <a:glow rad="63500">
                    <a:schemeClr val="bg1"/>
                  </a:glow>
                  <a:outerShdw blurRad="38100" dist="38100" dir="2700000" algn="tl">
                    <a:srgbClr val="000000">
                      <a:alpha val="43137"/>
                    </a:srgbClr>
                  </a:outerShdw>
                </a:effectLst>
              </a:rPr>
              <a:t>Be alert to the warning signs</a:t>
            </a:r>
          </a:p>
          <a:p>
            <a:pPr marL="714375" indent="-352425">
              <a:buFont typeface="Wingdings" panose="05000000000000000000" pitchFamily="2" charset="2"/>
              <a:buChar char="Ø"/>
            </a:pPr>
            <a:r>
              <a:rPr lang="en-GB" sz="3200" b="1" dirty="0">
                <a:ln>
                  <a:solidFill>
                    <a:schemeClr val="tx1"/>
                  </a:solidFill>
                </a:ln>
                <a:solidFill>
                  <a:srgbClr val="0070C0"/>
                </a:solidFill>
                <a:effectLst>
                  <a:glow rad="63500">
                    <a:schemeClr val="bg1"/>
                  </a:glow>
                  <a:outerShdw blurRad="38100" dist="38100" dir="2700000" algn="tl">
                    <a:srgbClr val="000000">
                      <a:alpha val="43137"/>
                    </a:srgbClr>
                  </a:outerShdw>
                </a:effectLst>
              </a:rPr>
              <a:t>Praise God for progress</a:t>
            </a:r>
          </a:p>
        </p:txBody>
      </p:sp>
    </p:spTree>
    <p:extLst>
      <p:ext uri="{BB962C8B-B14F-4D97-AF65-F5344CB8AC3E}">
        <p14:creationId xmlns:p14="http://schemas.microsoft.com/office/powerpoint/2010/main" val="2569946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1877437"/>
          </a:xfrm>
          <a:prstGeom prst="rect">
            <a:avLst/>
          </a:prstGeom>
          <a:noFill/>
        </p:spPr>
        <p:txBody>
          <a:bodyPr wrap="square" rtlCol="0">
            <a:spAutoFit/>
          </a:bodyPr>
          <a:lstStyle/>
          <a:p>
            <a:r>
              <a:rPr lang="en-GB" sz="2400" b="1" dirty="0">
                <a:solidFill>
                  <a:schemeClr val="accent2">
                    <a:lumMod val="50000"/>
                  </a:schemeClr>
                </a:solidFill>
                <a:effectLst>
                  <a:outerShdw blurRad="38100" dist="38100" dir="2700000" algn="tl">
                    <a:srgbClr val="000000">
                      <a:alpha val="43137"/>
                    </a:srgbClr>
                  </a:outerShdw>
                </a:effectLst>
              </a:rPr>
              <a:t>Paul’s writings: “dead </a:t>
            </a:r>
            <a:r>
              <a:rPr lang="en-GB" sz="2400" b="1" u="sng" dirty="0">
                <a:solidFill>
                  <a:schemeClr val="accent2">
                    <a:lumMod val="50000"/>
                  </a:schemeClr>
                </a:solidFill>
                <a:effectLst>
                  <a:outerShdw blurRad="38100" dist="38100" dir="2700000" algn="tl">
                    <a:srgbClr val="000000">
                      <a:alpha val="43137"/>
                    </a:srgbClr>
                  </a:outerShdw>
                </a:effectLst>
              </a:rPr>
              <a:t>in</a:t>
            </a:r>
            <a:r>
              <a:rPr lang="en-GB" sz="2400" b="1" dirty="0">
                <a:solidFill>
                  <a:schemeClr val="accent2">
                    <a:lumMod val="50000"/>
                  </a:schemeClr>
                </a:solidFill>
                <a:effectLst>
                  <a:outerShdw blurRad="38100" dist="38100" dir="2700000" algn="tl">
                    <a:srgbClr val="000000">
                      <a:alpha val="43137"/>
                    </a:srgbClr>
                  </a:outerShdw>
                </a:effectLst>
              </a:rPr>
              <a:t> sin” or “dead </a:t>
            </a:r>
            <a:r>
              <a:rPr lang="en-GB" sz="2400" b="1" u="sng" dirty="0">
                <a:solidFill>
                  <a:schemeClr val="accent2">
                    <a:lumMod val="50000"/>
                  </a:schemeClr>
                </a:solidFill>
                <a:effectLst>
                  <a:outerShdw blurRad="38100" dist="38100" dir="2700000" algn="tl">
                    <a:srgbClr val="000000">
                      <a:alpha val="43137"/>
                    </a:srgbClr>
                  </a:outerShdw>
                </a:effectLst>
              </a:rPr>
              <a:t>to</a:t>
            </a:r>
            <a:r>
              <a:rPr lang="en-GB" sz="2400" b="1" dirty="0">
                <a:solidFill>
                  <a:schemeClr val="accent2">
                    <a:lumMod val="50000"/>
                  </a:schemeClr>
                </a:solidFill>
                <a:effectLst>
                  <a:outerShdw blurRad="38100" dist="38100" dir="2700000" algn="tl">
                    <a:srgbClr val="000000">
                      <a:alpha val="43137"/>
                    </a:srgbClr>
                  </a:outerShdw>
                </a:effectLst>
              </a:rPr>
              <a:t> sin”</a:t>
            </a:r>
          </a:p>
          <a:p>
            <a:r>
              <a:rPr lang="en-GB" sz="2800" b="1" dirty="0">
                <a:solidFill>
                  <a:schemeClr val="accent2">
                    <a:lumMod val="50000"/>
                  </a:schemeClr>
                </a:solidFill>
                <a:effectLst>
                  <a:outerShdw blurRad="38100" dist="38100" dir="2700000" algn="tl">
                    <a:srgbClr val="000000">
                      <a:alpha val="43137"/>
                    </a:srgbClr>
                  </a:outerShdw>
                </a:effectLst>
              </a:rPr>
              <a:t>As believers – “work in progress!”</a:t>
            </a:r>
          </a:p>
          <a:p>
            <a:r>
              <a:rPr lang="en-GB" sz="2800" b="1" dirty="0">
                <a:solidFill>
                  <a:schemeClr val="accent2">
                    <a:lumMod val="50000"/>
                  </a:schemeClr>
                </a:solidFill>
                <a:effectLst>
                  <a:outerShdw blurRad="38100" dist="38100" dir="2700000" algn="tl">
                    <a:srgbClr val="000000">
                      <a:alpha val="43137"/>
                    </a:srgbClr>
                  </a:outerShdw>
                </a:effectLst>
              </a:rPr>
              <a:t>Already seen legalist’s solution – </a:t>
            </a:r>
            <a:r>
              <a:rPr lang="en-GB" sz="2800" b="1" dirty="0">
                <a:ln>
                  <a:solidFill>
                    <a:schemeClr val="tx1"/>
                  </a:solidFill>
                </a:ln>
                <a:solidFill>
                  <a:srgbClr val="FF0000"/>
                </a:solidFill>
                <a:effectLst>
                  <a:glow rad="50800">
                    <a:srgbClr val="FFFF00"/>
                  </a:glow>
                  <a:outerShdw blurRad="38100" dist="38100" dir="2700000" algn="tl">
                    <a:srgbClr val="000000">
                      <a:alpha val="43137"/>
                    </a:srgbClr>
                  </a:outerShdw>
                </a:effectLst>
              </a:rPr>
              <a:t>“don’t handle, taste, touch!”</a:t>
            </a:r>
          </a:p>
          <a:p>
            <a:r>
              <a:rPr lang="en-GB" sz="3200" b="1" dirty="0">
                <a:ln>
                  <a:solidFill>
                    <a:schemeClr val="tx1"/>
                  </a:solidFill>
                </a:ln>
                <a:solidFill>
                  <a:srgbClr val="FF0000"/>
                </a:solidFill>
                <a:effectLst>
                  <a:glow rad="50800">
                    <a:srgbClr val="FFFF00"/>
                  </a:glow>
                  <a:outerShdw blurRad="38100" dist="38100" dir="2700000" algn="tl">
                    <a:srgbClr val="000000">
                      <a:alpha val="43137"/>
                    </a:srgbClr>
                  </a:outerShdw>
                </a:effectLst>
              </a:rPr>
              <a:t>Colossians 3 – we died with Christ, were raised with him. </a:t>
            </a:r>
          </a:p>
        </p:txBody>
      </p:sp>
    </p:spTree>
    <p:extLst>
      <p:ext uri="{BB962C8B-B14F-4D97-AF65-F5344CB8AC3E}">
        <p14:creationId xmlns:p14="http://schemas.microsoft.com/office/powerpoint/2010/main" val="1305416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0" y="-138023"/>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2739211"/>
          </a:xfrm>
          <a:prstGeom prst="rect">
            <a:avLst/>
          </a:prstGeom>
          <a:noFill/>
        </p:spPr>
        <p:txBody>
          <a:bodyPr wrap="square" rtlCol="0">
            <a:spAutoFit/>
          </a:bodyPr>
          <a:lstStyle/>
          <a:p>
            <a:r>
              <a:rPr lang="en-GB" sz="2400" b="1" dirty="0">
                <a:solidFill>
                  <a:schemeClr val="accent2">
                    <a:lumMod val="50000"/>
                  </a:schemeClr>
                </a:solidFill>
                <a:effectLst>
                  <a:outerShdw blurRad="38100" dist="38100" dir="2700000" algn="tl">
                    <a:srgbClr val="000000">
                      <a:alpha val="43137"/>
                    </a:srgbClr>
                  </a:outerShdw>
                </a:effectLst>
              </a:rPr>
              <a:t>Paul’s writings: “dead </a:t>
            </a:r>
            <a:r>
              <a:rPr lang="en-GB" sz="2400" b="1" u="sng" dirty="0">
                <a:solidFill>
                  <a:schemeClr val="accent2">
                    <a:lumMod val="50000"/>
                  </a:schemeClr>
                </a:solidFill>
                <a:effectLst>
                  <a:outerShdw blurRad="38100" dist="38100" dir="2700000" algn="tl">
                    <a:srgbClr val="000000">
                      <a:alpha val="43137"/>
                    </a:srgbClr>
                  </a:outerShdw>
                </a:effectLst>
              </a:rPr>
              <a:t>in</a:t>
            </a:r>
            <a:r>
              <a:rPr lang="en-GB" sz="2400" b="1" dirty="0">
                <a:solidFill>
                  <a:schemeClr val="accent2">
                    <a:lumMod val="50000"/>
                  </a:schemeClr>
                </a:solidFill>
                <a:effectLst>
                  <a:outerShdw blurRad="38100" dist="38100" dir="2700000" algn="tl">
                    <a:srgbClr val="000000">
                      <a:alpha val="43137"/>
                    </a:srgbClr>
                  </a:outerShdw>
                </a:effectLst>
              </a:rPr>
              <a:t> sin” or “dead </a:t>
            </a:r>
            <a:r>
              <a:rPr lang="en-GB" sz="2400" b="1" u="sng" dirty="0">
                <a:solidFill>
                  <a:schemeClr val="accent2">
                    <a:lumMod val="50000"/>
                  </a:schemeClr>
                </a:solidFill>
                <a:effectLst>
                  <a:outerShdw blurRad="38100" dist="38100" dir="2700000" algn="tl">
                    <a:srgbClr val="000000">
                      <a:alpha val="43137"/>
                    </a:srgbClr>
                  </a:outerShdw>
                </a:effectLst>
              </a:rPr>
              <a:t>to</a:t>
            </a:r>
            <a:r>
              <a:rPr lang="en-GB" sz="2400" b="1" dirty="0">
                <a:solidFill>
                  <a:schemeClr val="accent2">
                    <a:lumMod val="50000"/>
                  </a:schemeClr>
                </a:solidFill>
                <a:effectLst>
                  <a:outerShdw blurRad="38100" dist="38100" dir="2700000" algn="tl">
                    <a:srgbClr val="000000">
                      <a:alpha val="43137"/>
                    </a:srgbClr>
                  </a:outerShdw>
                </a:effectLst>
              </a:rPr>
              <a:t> sin”</a:t>
            </a:r>
          </a:p>
          <a:p>
            <a:r>
              <a:rPr lang="en-GB" sz="2800" b="1" dirty="0">
                <a:solidFill>
                  <a:schemeClr val="accent2">
                    <a:lumMod val="50000"/>
                  </a:schemeClr>
                </a:solidFill>
                <a:effectLst>
                  <a:outerShdw blurRad="38100" dist="38100" dir="2700000" algn="tl">
                    <a:srgbClr val="000000">
                      <a:alpha val="43137"/>
                    </a:srgbClr>
                  </a:outerShdw>
                </a:effectLst>
              </a:rPr>
              <a:t>As believers – “work in progress!”</a:t>
            </a:r>
          </a:p>
          <a:p>
            <a:r>
              <a:rPr lang="en-GB" sz="2800" b="1" dirty="0">
                <a:solidFill>
                  <a:schemeClr val="accent2">
                    <a:lumMod val="50000"/>
                  </a:schemeClr>
                </a:solidFill>
                <a:effectLst>
                  <a:outerShdw blurRad="38100" dist="38100" dir="2700000" algn="tl">
                    <a:srgbClr val="000000">
                      <a:alpha val="43137"/>
                    </a:srgbClr>
                  </a:outerShdw>
                </a:effectLst>
              </a:rPr>
              <a:t>Already seen legalist’s solution – </a:t>
            </a:r>
            <a:r>
              <a:rPr lang="en-GB" sz="2800" b="1" dirty="0">
                <a:ln>
                  <a:solidFill>
                    <a:schemeClr val="tx1"/>
                  </a:solidFill>
                </a:ln>
                <a:solidFill>
                  <a:srgbClr val="FF0000"/>
                </a:solidFill>
                <a:effectLst>
                  <a:glow rad="50800">
                    <a:srgbClr val="FFFF00"/>
                  </a:glow>
                  <a:outerShdw blurRad="38100" dist="38100" dir="2700000" algn="tl">
                    <a:srgbClr val="000000">
                      <a:alpha val="43137"/>
                    </a:srgbClr>
                  </a:outerShdw>
                </a:effectLst>
              </a:rPr>
              <a:t>“don’t handle, taste, touch!”</a:t>
            </a:r>
          </a:p>
          <a:p>
            <a:r>
              <a:rPr lang="en-GB" sz="2800" b="1" dirty="0">
                <a:ln>
                  <a:solidFill>
                    <a:schemeClr val="tx1"/>
                  </a:solidFill>
                </a:ln>
                <a:solidFill>
                  <a:srgbClr val="FF0000"/>
                </a:solidFill>
                <a:effectLst>
                  <a:glow rad="50800">
                    <a:srgbClr val="FFFF00"/>
                  </a:glow>
                  <a:outerShdw blurRad="38100" dist="38100" dir="2700000" algn="tl">
                    <a:srgbClr val="000000">
                      <a:alpha val="43137"/>
                    </a:srgbClr>
                  </a:outerShdw>
                </a:effectLst>
              </a:rPr>
              <a:t>Colossians 3 – we died with Christ, were raised with him.</a:t>
            </a:r>
          </a:p>
          <a:p>
            <a:r>
              <a:rPr lang="en-GB" sz="3200" b="1" dirty="0">
                <a:ln>
                  <a:solidFill>
                    <a:schemeClr val="tx1"/>
                  </a:solidFill>
                </a:ln>
                <a:solidFill>
                  <a:schemeClr val="accent2">
                    <a:lumMod val="75000"/>
                  </a:schemeClr>
                </a:solidFill>
                <a:effectLst>
                  <a:glow>
                    <a:srgbClr val="FFFF00"/>
                  </a:glow>
                  <a:outerShdw blurRad="38100" dist="38100" dir="2700000" algn="tl">
                    <a:srgbClr val="000000">
                      <a:alpha val="43137"/>
                    </a:srgbClr>
                  </a:outerShdw>
                </a:effectLst>
              </a:rPr>
              <a:t>How then should we live? </a:t>
            </a:r>
          </a:p>
          <a:p>
            <a:pPr marL="714375" indent="-352425">
              <a:buFont typeface="Wingdings" panose="05000000000000000000" pitchFamily="2" charset="2"/>
              <a:buChar char="Ø"/>
            </a:pPr>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John Owen: </a:t>
            </a:r>
            <a:r>
              <a:rPr lang="en-GB" sz="3200" b="1" i="1" dirty="0">
                <a:ln>
                  <a:solidFill>
                    <a:schemeClr val="tx1"/>
                  </a:solidFill>
                </a:ln>
                <a:solidFill>
                  <a:srgbClr val="002060"/>
                </a:solidFill>
                <a:effectLst>
                  <a:glow rad="63500">
                    <a:schemeClr val="bg1"/>
                  </a:glow>
                  <a:outerShdw blurRad="38100" dist="38100" dir="2700000" algn="tl">
                    <a:srgbClr val="000000">
                      <a:alpha val="43137"/>
                    </a:srgbClr>
                  </a:outerShdw>
                </a:effectLst>
              </a:rPr>
              <a:t>“kill a sin or part of a sin every day!”</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370460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87605" y="1555270"/>
            <a:ext cx="2371459" cy="1871854"/>
          </a:xfrm>
          <a:prstGeom prst="rect">
            <a:avLst/>
          </a:prstGeom>
        </p:spPr>
      </p:pic>
    </p:spTree>
    <p:extLst>
      <p:ext uri="{BB962C8B-B14F-4D97-AF65-F5344CB8AC3E}">
        <p14:creationId xmlns:p14="http://schemas.microsoft.com/office/powerpoint/2010/main" val="352336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584775"/>
          </a:xfrm>
          <a:prstGeom prst="rect">
            <a:avLst/>
          </a:prstGeom>
          <a:noFill/>
        </p:spPr>
        <p:txBody>
          <a:bodyPr wrap="square" rtlCol="0">
            <a:spAutoFit/>
          </a:bodyPr>
          <a:lstStyle/>
          <a:p>
            <a:r>
              <a:rPr lang="en-GB" sz="3200" b="1" dirty="0">
                <a:solidFill>
                  <a:srgbClr val="0070C0"/>
                </a:solidFill>
                <a:effectLst>
                  <a:outerShdw blurRad="38100" dist="38100" dir="2700000" algn="tl">
                    <a:srgbClr val="000000">
                      <a:alpha val="43137"/>
                    </a:srgbClr>
                  </a:outerShdw>
                </a:effectLst>
              </a:rPr>
              <a:t>Two popular non-Christian analyses:</a:t>
            </a:r>
          </a:p>
        </p:txBody>
      </p:sp>
    </p:spTree>
    <p:extLst>
      <p:ext uri="{BB962C8B-B14F-4D97-AF65-F5344CB8AC3E}">
        <p14:creationId xmlns:p14="http://schemas.microsoft.com/office/powerpoint/2010/main" val="398578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6811" y="0"/>
            <a:ext cx="12198811" cy="6857999"/>
          </a:xfrm>
          <a:prstGeom prst="rect">
            <a:avLst/>
          </a:prstGeom>
        </p:spPr>
      </p:pic>
      <p:sp>
        <p:nvSpPr>
          <p:cNvPr id="3" name="Subtitle 2"/>
          <p:cNvSpPr>
            <a:spLocks noGrp="1"/>
          </p:cNvSpPr>
          <p:nvPr>
            <p:ph type="subTitle" idx="1"/>
          </p:nvPr>
        </p:nvSpPr>
        <p:spPr>
          <a:xfrm>
            <a:off x="1825394" y="404283"/>
            <a:ext cx="8575906" cy="395817"/>
          </a:xfrm>
        </p:spPr>
        <p:txBody>
          <a:bodyPr>
            <a:normAutofit lnSpcReduction="10000"/>
          </a:bodyPr>
          <a:lstStyle/>
          <a:p>
            <a:r>
              <a:rPr lang="en-GB" b="1" dirty="0">
                <a:ln>
                  <a:solidFill>
                    <a:schemeClr val="tx1"/>
                  </a:solidFill>
                </a:ln>
                <a:solidFill>
                  <a:srgbClr val="0070C0"/>
                </a:solidFill>
                <a:effectLst>
                  <a:outerShdw blurRad="38100" dist="38100" dir="2700000" algn="tl">
                    <a:srgbClr val="000000">
                      <a:alpha val="43137"/>
                    </a:srgbClr>
                  </a:outerShdw>
                </a:effectLst>
              </a:rPr>
              <a:t>Colossians 3:5-6</a:t>
            </a:r>
          </a:p>
        </p:txBody>
      </p:sp>
      <p:sp>
        <p:nvSpPr>
          <p:cNvPr id="2" name="TextBox 1"/>
          <p:cNvSpPr txBox="1"/>
          <p:nvPr/>
        </p:nvSpPr>
        <p:spPr>
          <a:xfrm>
            <a:off x="342900" y="1019175"/>
            <a:ext cx="11477625" cy="584775"/>
          </a:xfrm>
          <a:prstGeom prst="rect">
            <a:avLst/>
          </a:prstGeom>
          <a:noFill/>
          <a:ln>
            <a:noFill/>
          </a:ln>
        </p:spPr>
        <p:txBody>
          <a:bodyPr wrap="square" rtlCol="0">
            <a:spAutoFit/>
          </a:bodyPr>
          <a:lstStyle/>
          <a:p>
            <a:r>
              <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rPr>
              <a:t>1. The reality of what we are –  </a:t>
            </a:r>
            <a:r>
              <a:rPr lang="en-GB" sz="3200" dirty="0">
                <a:solidFill>
                  <a:srgbClr val="002060"/>
                </a:solidFill>
                <a:effectLst>
                  <a:glow>
                    <a:schemeClr val="bg1"/>
                  </a:glow>
                </a:effectLst>
              </a:rPr>
              <a:t>“</a:t>
            </a:r>
            <a:r>
              <a:rPr lang="el-GR" sz="3200" dirty="0"/>
              <a:t>γνῶθι σεαυτόν</a:t>
            </a:r>
            <a:r>
              <a:rPr lang="en-GB" sz="3200" dirty="0"/>
              <a:t>” (know thyself) </a:t>
            </a:r>
            <a:endParaRPr lang="en-GB" sz="32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
        <p:nvSpPr>
          <p:cNvPr id="5" name="TextBox 4"/>
          <p:cNvSpPr txBox="1"/>
          <p:nvPr/>
        </p:nvSpPr>
        <p:spPr>
          <a:xfrm>
            <a:off x="809625" y="1603950"/>
            <a:ext cx="10115550" cy="584775"/>
          </a:xfrm>
          <a:prstGeom prst="rect">
            <a:avLst/>
          </a:prstGeom>
          <a:noFill/>
        </p:spPr>
        <p:txBody>
          <a:bodyPr wrap="square" rtlCol="0">
            <a:spAutoFit/>
          </a:bodyPr>
          <a:lstStyle/>
          <a:p>
            <a:r>
              <a:rPr lang="en-GB" sz="3200" b="1" dirty="0">
                <a:solidFill>
                  <a:srgbClr val="0070C0"/>
                </a:solidFill>
                <a:effectLst>
                  <a:outerShdw blurRad="38100" dist="38100" dir="2700000" algn="tl">
                    <a:srgbClr val="000000">
                      <a:alpha val="43137"/>
                    </a:srgbClr>
                  </a:outerShdw>
                </a:effectLst>
              </a:rPr>
              <a:t>Two popular non-Christian analyses:</a:t>
            </a:r>
          </a:p>
        </p:txBody>
      </p:sp>
      <p:sp>
        <p:nvSpPr>
          <p:cNvPr id="6" name="TextBox 5"/>
          <p:cNvSpPr txBox="1"/>
          <p:nvPr/>
        </p:nvSpPr>
        <p:spPr>
          <a:xfrm>
            <a:off x="983411" y="2234242"/>
            <a:ext cx="9903125" cy="523220"/>
          </a:xfrm>
          <a:prstGeom prst="rect">
            <a:avLst/>
          </a:prstGeom>
          <a:noFill/>
        </p:spPr>
        <p:txBody>
          <a:bodyPr wrap="square" rtlCol="0">
            <a:spAutoFit/>
          </a:bodyPr>
          <a:lstStyle/>
          <a:p>
            <a:pPr marL="457200" indent="-457200">
              <a:buFont typeface="Arial" panose="020B0604020202020204" pitchFamily="34" charset="0"/>
              <a:buChar char="•"/>
            </a:pPr>
            <a:r>
              <a:rPr lang="en-GB" sz="2800" b="1" dirty="0">
                <a:solidFill>
                  <a:schemeClr val="accent6">
                    <a:lumMod val="50000"/>
                  </a:schemeClr>
                </a:solidFill>
                <a:effectLst>
                  <a:outerShdw blurRad="38100" dist="38100" dir="2700000" algn="tl">
                    <a:srgbClr val="000000">
                      <a:alpha val="43137"/>
                    </a:srgbClr>
                  </a:outerShdw>
                </a:effectLst>
              </a:rPr>
              <a:t>Reason is good, therefore man is good</a:t>
            </a:r>
            <a:endParaRPr lang="en-GB" dirty="0"/>
          </a:p>
        </p:txBody>
      </p:sp>
    </p:spTree>
    <p:extLst>
      <p:ext uri="{BB962C8B-B14F-4D97-AF65-F5344CB8AC3E}">
        <p14:creationId xmlns:p14="http://schemas.microsoft.com/office/powerpoint/2010/main" val="153785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929</TotalTime>
  <Words>1863</Words>
  <Application>Microsoft Office PowerPoint</Application>
  <PresentationFormat>Widescreen</PresentationFormat>
  <Paragraphs>269</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Wingdings</vt:lpstr>
      <vt:lpstr>Office Theme</vt:lpstr>
      <vt:lpstr>Occupation? Executioner!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 Executioner!</dc:title>
  <dc:creator>Colin Howells</dc:creator>
  <cp:lastModifiedBy>IT Team</cp:lastModifiedBy>
  <cp:revision>37</cp:revision>
  <dcterms:created xsi:type="dcterms:W3CDTF">2016-02-02T07:47:16Z</dcterms:created>
  <dcterms:modified xsi:type="dcterms:W3CDTF">2016-02-16T08:55:50Z</dcterms:modified>
</cp:coreProperties>
</file>